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72" r:id="rId3"/>
    <p:sldId id="283" r:id="rId4"/>
    <p:sldId id="569" r:id="rId5"/>
    <p:sldId id="570" r:id="rId6"/>
    <p:sldId id="571" r:id="rId7"/>
    <p:sldId id="560" r:id="rId8"/>
    <p:sldId id="572" r:id="rId9"/>
    <p:sldId id="574" r:id="rId10"/>
    <p:sldId id="573" r:id="rId11"/>
    <p:sldId id="561" r:id="rId12"/>
    <p:sldId id="568" r:id="rId13"/>
    <p:sldId id="511" r:id="rId14"/>
    <p:sldId id="562" r:id="rId15"/>
    <p:sldId id="567" r:id="rId16"/>
    <p:sldId id="566" r:id="rId17"/>
    <p:sldId id="563" r:id="rId18"/>
    <p:sldId id="565" r:id="rId19"/>
    <p:sldId id="373" r:id="rId20"/>
    <p:sldId id="274"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EB Garamond" panose="020B0604020202020204" charset="0"/>
      <p:regular r:id="rId35"/>
      <p:bold r:id="rId36"/>
      <p:italic r:id="rId37"/>
      <p:boldItalic r:id="rId38"/>
    </p:embeddedFont>
    <p:embeddedFont>
      <p:font typeface="EB Garamond Medium" panose="020B0604020202020204" charset="0"/>
      <p:regular r:id="rId39"/>
      <p:bold r:id="rId40"/>
      <p:italic r:id="rId41"/>
      <p:boldItalic r:id="rId42"/>
    </p:embeddedFont>
    <p:embeddedFont>
      <p:font typeface="Garamond" panose="02020404030301010803" pitchFamily="18"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ienka Marian" initials="HM" lastIdx="1" clrIdx="0">
    <p:extLst>
      <p:ext uri="{19B8F6BF-5375-455C-9EA6-DF929625EA0E}">
        <p15:presenceInfo xmlns:p15="http://schemas.microsoft.com/office/powerpoint/2012/main" userId="Holienka Mari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3EAFF"/>
    <a:srgbClr val="A3CBFA"/>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EEFA6-297E-4981-AAA2-8C9328B44A5A}" v="163" dt="2020-02-20T10:17:07.927"/>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1589" autoAdjust="0"/>
  </p:normalViewPr>
  <p:slideViewPr>
    <p:cSldViewPr snapToGrid="0">
      <p:cViewPr>
        <p:scale>
          <a:sx n="80" d="100"/>
          <a:sy n="80" d="100"/>
        </p:scale>
        <p:origin x="40" y="4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etra Panaretou" userId="e6d827a2a5b8d3a3" providerId="LiveId" clId="{504FCA6E-91E3-469C-849B-A5A41A36D6E0}"/>
    <pc:docChg chg="custSel modSld">
      <pc:chgData name="Demetra Panaretou" userId="e6d827a2a5b8d3a3" providerId="LiveId" clId="{504FCA6E-91E3-469C-849B-A5A41A36D6E0}" dt="2020-02-20T10:16:50.477" v="258" actId="20577"/>
      <pc:docMkLst>
        <pc:docMk/>
      </pc:docMkLst>
      <pc:sldChg chg="modSp">
        <pc:chgData name="Demetra Panaretou" userId="e6d827a2a5b8d3a3" providerId="LiveId" clId="{504FCA6E-91E3-469C-849B-A5A41A36D6E0}" dt="2020-02-20T10:16:10.703" v="246"/>
        <pc:sldMkLst>
          <pc:docMk/>
          <pc:sldMk cId="1844799153" sldId="373"/>
        </pc:sldMkLst>
        <pc:spChg chg="mod">
          <ac:chgData name="Demetra Panaretou" userId="e6d827a2a5b8d3a3" providerId="LiveId" clId="{504FCA6E-91E3-469C-849B-A5A41A36D6E0}" dt="2020-02-20T10:14:30.457" v="192"/>
          <ac:spMkLst>
            <pc:docMk/>
            <pc:sldMk cId="1844799153" sldId="373"/>
            <ac:spMk id="4" creationId="{00000000-0000-0000-0000-000000000000}"/>
          </ac:spMkLst>
        </pc:spChg>
        <pc:spChg chg="mod">
          <ac:chgData name="Demetra Panaretou" userId="e6d827a2a5b8d3a3" providerId="LiveId" clId="{504FCA6E-91E3-469C-849B-A5A41A36D6E0}" dt="2020-02-20T10:15:58.721" v="245"/>
          <ac:spMkLst>
            <pc:docMk/>
            <pc:sldMk cId="1844799153" sldId="373"/>
            <ac:spMk id="10" creationId="{C875C530-9980-C849-817F-ECCEDF028E73}"/>
          </ac:spMkLst>
        </pc:spChg>
        <pc:spChg chg="mod">
          <ac:chgData name="Demetra Panaretou" userId="e6d827a2a5b8d3a3" providerId="LiveId" clId="{504FCA6E-91E3-469C-849B-A5A41A36D6E0}" dt="2020-02-20T10:16:10.703" v="246"/>
          <ac:spMkLst>
            <pc:docMk/>
            <pc:sldMk cId="1844799153" sldId="373"/>
            <ac:spMk id="11" creationId="{B8BEB5F0-F044-524C-A033-75A6BABFA2E6}"/>
          </ac:spMkLst>
        </pc:spChg>
        <pc:graphicFrameChg chg="mod">
          <ac:chgData name="Demetra Panaretou" userId="e6d827a2a5b8d3a3" providerId="LiveId" clId="{504FCA6E-91E3-469C-849B-A5A41A36D6E0}" dt="2020-02-20T10:15:44.360" v="244" actId="20577"/>
          <ac:graphicFrameMkLst>
            <pc:docMk/>
            <pc:sldMk cId="1844799153" sldId="373"/>
            <ac:graphicFrameMk id="9" creationId="{263BB5C1-3F8E-314C-AFEF-7A943ED5010D}"/>
          </ac:graphicFrameMkLst>
        </pc:graphicFrameChg>
      </pc:sldChg>
      <pc:sldChg chg="modSp">
        <pc:chgData name="Demetra Panaretou" userId="e6d827a2a5b8d3a3" providerId="LiveId" clId="{504FCA6E-91E3-469C-849B-A5A41A36D6E0}" dt="2020-02-20T10:11:50.018" v="150" actId="20577"/>
        <pc:sldMkLst>
          <pc:docMk/>
          <pc:sldMk cId="1150983036" sldId="511"/>
        </pc:sldMkLst>
        <pc:spChg chg="mod">
          <ac:chgData name="Demetra Panaretou" userId="e6d827a2a5b8d3a3" providerId="LiveId" clId="{504FCA6E-91E3-469C-849B-A5A41A36D6E0}" dt="2020-02-20T10:10:46.985" v="114"/>
          <ac:spMkLst>
            <pc:docMk/>
            <pc:sldMk cId="1150983036" sldId="511"/>
            <ac:spMk id="9" creationId="{A66EF3EA-EC22-4B4A-9558-D90C4FA7EA93}"/>
          </ac:spMkLst>
        </pc:spChg>
        <pc:graphicFrameChg chg="modGraphic">
          <ac:chgData name="Demetra Panaretou" userId="e6d827a2a5b8d3a3" providerId="LiveId" clId="{504FCA6E-91E3-469C-849B-A5A41A36D6E0}" dt="2020-02-20T10:11:50.018" v="150" actId="20577"/>
          <ac:graphicFrameMkLst>
            <pc:docMk/>
            <pc:sldMk cId="1150983036" sldId="511"/>
            <ac:graphicFrameMk id="10" creationId="{E29CB94D-1A0B-EA46-820E-A910B0538FEB}"/>
          </ac:graphicFrameMkLst>
        </pc:graphicFrameChg>
      </pc:sldChg>
      <pc:sldChg chg="modSp">
        <pc:chgData name="Demetra Panaretou" userId="e6d827a2a5b8d3a3" providerId="LiveId" clId="{504FCA6E-91E3-469C-849B-A5A41A36D6E0}" dt="2020-02-20T10:08:05.029" v="106" actId="20577"/>
        <pc:sldMkLst>
          <pc:docMk/>
          <pc:sldMk cId="350764346" sldId="561"/>
        </pc:sldMkLst>
        <pc:spChg chg="mod">
          <ac:chgData name="Demetra Panaretou" userId="e6d827a2a5b8d3a3" providerId="LiveId" clId="{504FCA6E-91E3-469C-849B-A5A41A36D6E0}" dt="2020-02-20T10:08:05.029" v="106" actId="20577"/>
          <ac:spMkLst>
            <pc:docMk/>
            <pc:sldMk cId="350764346" sldId="561"/>
            <ac:spMk id="2" creationId="{00000000-0000-0000-0000-000000000000}"/>
          </ac:spMkLst>
        </pc:spChg>
      </pc:sldChg>
      <pc:sldChg chg="modSp">
        <pc:chgData name="Demetra Panaretou" userId="e6d827a2a5b8d3a3" providerId="LiveId" clId="{504FCA6E-91E3-469C-849B-A5A41A36D6E0}" dt="2020-02-20T10:12:02.212" v="156" actId="20577"/>
        <pc:sldMkLst>
          <pc:docMk/>
          <pc:sldMk cId="255217022" sldId="562"/>
        </pc:sldMkLst>
        <pc:spChg chg="mod">
          <ac:chgData name="Demetra Panaretou" userId="e6d827a2a5b8d3a3" providerId="LiveId" clId="{504FCA6E-91E3-469C-849B-A5A41A36D6E0}" dt="2020-02-20T10:12:02.212" v="156" actId="20577"/>
          <ac:spMkLst>
            <pc:docMk/>
            <pc:sldMk cId="255217022" sldId="562"/>
            <ac:spMk id="2" creationId="{00000000-0000-0000-0000-000000000000}"/>
          </ac:spMkLst>
        </pc:spChg>
      </pc:sldChg>
      <pc:sldChg chg="modSp">
        <pc:chgData name="Demetra Panaretou" userId="e6d827a2a5b8d3a3" providerId="LiveId" clId="{504FCA6E-91E3-469C-849B-A5A41A36D6E0}" dt="2020-02-20T10:14:09.780" v="191" actId="20577"/>
        <pc:sldMkLst>
          <pc:docMk/>
          <pc:sldMk cId="2878538804" sldId="563"/>
        </pc:sldMkLst>
        <pc:spChg chg="mod">
          <ac:chgData name="Demetra Panaretou" userId="e6d827a2a5b8d3a3" providerId="LiveId" clId="{504FCA6E-91E3-469C-849B-A5A41A36D6E0}" dt="2020-02-20T10:14:09.780" v="191" actId="20577"/>
          <ac:spMkLst>
            <pc:docMk/>
            <pc:sldMk cId="2878538804" sldId="563"/>
            <ac:spMk id="2" creationId="{00000000-0000-0000-0000-000000000000}"/>
          </ac:spMkLst>
        </pc:spChg>
      </pc:sldChg>
      <pc:sldChg chg="modSp">
        <pc:chgData name="Demetra Panaretou" userId="e6d827a2a5b8d3a3" providerId="LiveId" clId="{504FCA6E-91E3-469C-849B-A5A41A36D6E0}" dt="2020-02-20T10:16:50.477" v="258" actId="20577"/>
        <pc:sldMkLst>
          <pc:docMk/>
          <pc:sldMk cId="2570167503" sldId="565"/>
        </pc:sldMkLst>
        <pc:spChg chg="mod">
          <ac:chgData name="Demetra Panaretou" userId="e6d827a2a5b8d3a3" providerId="LiveId" clId="{504FCA6E-91E3-469C-849B-A5A41A36D6E0}" dt="2020-02-20T10:16:19.820" v="247"/>
          <ac:spMkLst>
            <pc:docMk/>
            <pc:sldMk cId="2570167503" sldId="565"/>
            <ac:spMk id="4" creationId="{00000000-0000-0000-0000-000000000000}"/>
          </ac:spMkLst>
        </pc:spChg>
        <pc:graphicFrameChg chg="mod">
          <ac:chgData name="Demetra Panaretou" userId="e6d827a2a5b8d3a3" providerId="LiveId" clId="{504FCA6E-91E3-469C-849B-A5A41A36D6E0}" dt="2020-02-20T10:16:50.477" v="258" actId="20577"/>
          <ac:graphicFrameMkLst>
            <pc:docMk/>
            <pc:sldMk cId="2570167503" sldId="565"/>
            <ac:graphicFrameMk id="10" creationId="{0DC1773B-AC0D-A94B-AB95-6A7950037EFD}"/>
          </ac:graphicFrameMkLst>
        </pc:graphicFrameChg>
      </pc:sldChg>
      <pc:sldChg chg="modSp">
        <pc:chgData name="Demetra Panaretou" userId="e6d827a2a5b8d3a3" providerId="LiveId" clId="{504FCA6E-91E3-469C-849B-A5A41A36D6E0}" dt="2020-02-20T10:13:29.564" v="183" actId="255"/>
        <pc:sldMkLst>
          <pc:docMk/>
          <pc:sldMk cId="386684542" sldId="567"/>
        </pc:sldMkLst>
        <pc:spChg chg="mod">
          <ac:chgData name="Demetra Panaretou" userId="e6d827a2a5b8d3a3" providerId="LiveId" clId="{504FCA6E-91E3-469C-849B-A5A41A36D6E0}" dt="2020-02-20T10:12:50.206" v="182" actId="20577"/>
          <ac:spMkLst>
            <pc:docMk/>
            <pc:sldMk cId="386684542" sldId="567"/>
            <ac:spMk id="2" creationId="{00000000-0000-0000-0000-000000000000}"/>
          </ac:spMkLst>
        </pc:spChg>
        <pc:spChg chg="mod">
          <ac:chgData name="Demetra Panaretou" userId="e6d827a2a5b8d3a3" providerId="LiveId" clId="{504FCA6E-91E3-469C-849B-A5A41A36D6E0}" dt="2020-02-20T10:13:29.564" v="183" actId="255"/>
          <ac:spMkLst>
            <pc:docMk/>
            <pc:sldMk cId="386684542" sldId="567"/>
            <ac:spMk id="3" creationId="{00000000-0000-0000-0000-000000000000}"/>
          </ac:spMkLst>
        </pc:spChg>
        <pc:spChg chg="mod">
          <ac:chgData name="Demetra Panaretou" userId="e6d827a2a5b8d3a3" providerId="LiveId" clId="{504FCA6E-91E3-469C-849B-A5A41A36D6E0}" dt="2020-02-20T10:12:38.359" v="159" actId="20577"/>
          <ac:spMkLst>
            <pc:docMk/>
            <pc:sldMk cId="386684542" sldId="567"/>
            <ac:spMk id="4" creationId="{00000000-0000-0000-0000-000000000000}"/>
          </ac:spMkLst>
        </pc:spChg>
      </pc:sldChg>
      <pc:sldChg chg="modSp">
        <pc:chgData name="Demetra Panaretou" userId="e6d827a2a5b8d3a3" providerId="LiveId" clId="{504FCA6E-91E3-469C-849B-A5A41A36D6E0}" dt="2020-02-20T10:10:22.191" v="113"/>
        <pc:sldMkLst>
          <pc:docMk/>
          <pc:sldMk cId="4192963293" sldId="568"/>
        </pc:sldMkLst>
        <pc:spChg chg="mod">
          <ac:chgData name="Demetra Panaretou" userId="e6d827a2a5b8d3a3" providerId="LiveId" clId="{504FCA6E-91E3-469C-849B-A5A41A36D6E0}" dt="2020-02-20T10:08:22.846" v="107"/>
          <ac:spMkLst>
            <pc:docMk/>
            <pc:sldMk cId="4192963293" sldId="568"/>
            <ac:spMk id="11" creationId="{7D8FFC8E-00DD-D147-9D36-740195332A21}"/>
          </ac:spMkLst>
        </pc:spChg>
        <pc:graphicFrameChg chg="mod">
          <ac:chgData name="Demetra Panaretou" userId="e6d827a2a5b8d3a3" providerId="LiveId" clId="{504FCA6E-91E3-469C-849B-A5A41A36D6E0}" dt="2020-02-20T10:10:22.191" v="113"/>
          <ac:graphicFrameMkLst>
            <pc:docMk/>
            <pc:sldMk cId="4192963293" sldId="568"/>
            <ac:graphicFrameMk id="10" creationId="{82A872BC-71C3-E04E-BB34-780BAA8D8504}"/>
          </ac:graphicFrameMkLst>
        </pc:graphicFrameChg>
      </pc:sldChg>
      <pc:sldChg chg="modSp">
        <pc:chgData name="Demetra Panaretou" userId="e6d827a2a5b8d3a3" providerId="LiveId" clId="{504FCA6E-91E3-469C-849B-A5A41A36D6E0}" dt="2020-02-20T10:01:38.173" v="30" actId="20577"/>
        <pc:sldMkLst>
          <pc:docMk/>
          <pc:sldMk cId="3374101469" sldId="569"/>
        </pc:sldMkLst>
        <pc:spChg chg="mod">
          <ac:chgData name="Demetra Panaretou" userId="e6d827a2a5b8d3a3" providerId="LiveId" clId="{504FCA6E-91E3-469C-849B-A5A41A36D6E0}" dt="2020-02-20T10:01:16.509" v="29" actId="20577"/>
          <ac:spMkLst>
            <pc:docMk/>
            <pc:sldMk cId="3374101469" sldId="569"/>
            <ac:spMk id="22" creationId="{00000000-0000-0000-0000-000000000000}"/>
          </ac:spMkLst>
        </pc:spChg>
        <pc:spChg chg="mod">
          <ac:chgData name="Demetra Panaretou" userId="e6d827a2a5b8d3a3" providerId="LiveId" clId="{504FCA6E-91E3-469C-849B-A5A41A36D6E0}" dt="2020-02-20T10:01:38.173" v="30" actId="20577"/>
          <ac:spMkLst>
            <pc:docMk/>
            <pc:sldMk cId="3374101469" sldId="569"/>
            <ac:spMk id="25" creationId="{00000000-0000-0000-0000-000000000000}"/>
          </ac:spMkLst>
        </pc:spChg>
      </pc:sldChg>
      <pc:sldChg chg="modSp">
        <pc:chgData name="Demetra Panaretou" userId="e6d827a2a5b8d3a3" providerId="LiveId" clId="{504FCA6E-91E3-469C-849B-A5A41A36D6E0}" dt="2020-02-20T10:04:45.857" v="82" actId="20577"/>
        <pc:sldMkLst>
          <pc:docMk/>
          <pc:sldMk cId="2870273278" sldId="570"/>
        </pc:sldMkLst>
        <pc:spChg chg="mod">
          <ac:chgData name="Demetra Panaretou" userId="e6d827a2a5b8d3a3" providerId="LiveId" clId="{504FCA6E-91E3-469C-849B-A5A41A36D6E0}" dt="2020-02-20T10:03:15.427" v="32"/>
          <ac:spMkLst>
            <pc:docMk/>
            <pc:sldMk cId="2870273278" sldId="570"/>
            <ac:spMk id="12" creationId="{00000000-0000-0000-0000-000000000000}"/>
          </ac:spMkLst>
        </pc:spChg>
        <pc:spChg chg="mod">
          <ac:chgData name="Demetra Panaretou" userId="e6d827a2a5b8d3a3" providerId="LiveId" clId="{504FCA6E-91E3-469C-849B-A5A41A36D6E0}" dt="2020-02-20T10:04:45.857" v="82" actId="20577"/>
          <ac:spMkLst>
            <pc:docMk/>
            <pc:sldMk cId="2870273278" sldId="570"/>
            <ac:spMk id="13" creationId="{00000000-0000-0000-0000-000000000000}"/>
          </ac:spMkLst>
        </pc:spChg>
      </pc:sldChg>
      <pc:sldChg chg="modSp">
        <pc:chgData name="Demetra Panaretou" userId="e6d827a2a5b8d3a3" providerId="LiveId" clId="{504FCA6E-91E3-469C-849B-A5A41A36D6E0}" dt="2020-02-20T10:05:01.319" v="83"/>
        <pc:sldMkLst>
          <pc:docMk/>
          <pc:sldMk cId="1294897143" sldId="571"/>
        </pc:sldMkLst>
        <pc:graphicFrameChg chg="mod">
          <ac:chgData name="Demetra Panaretou" userId="e6d827a2a5b8d3a3" providerId="LiveId" clId="{504FCA6E-91E3-469C-849B-A5A41A36D6E0}" dt="2020-02-20T10:05:01.319" v="83"/>
          <ac:graphicFrameMkLst>
            <pc:docMk/>
            <pc:sldMk cId="1294897143" sldId="571"/>
            <ac:graphicFrameMk id="8" creationId="{00000000-0000-0000-0000-000000000000}"/>
          </ac:graphicFrameMkLst>
        </pc:graphicFrameChg>
      </pc:sldChg>
      <pc:sldChg chg="modSp">
        <pc:chgData name="Demetra Panaretou" userId="e6d827a2a5b8d3a3" providerId="LiveId" clId="{504FCA6E-91E3-469C-849B-A5A41A36D6E0}" dt="2020-02-20T10:07:42.125" v="94" actId="255"/>
        <pc:sldMkLst>
          <pc:docMk/>
          <pc:sldMk cId="1123950778" sldId="573"/>
        </pc:sldMkLst>
        <pc:spChg chg="mod">
          <ac:chgData name="Demetra Panaretou" userId="e6d827a2a5b8d3a3" providerId="LiveId" clId="{504FCA6E-91E3-469C-849B-A5A41A36D6E0}" dt="2020-02-20T10:07:42.125" v="94" actId="255"/>
          <ac:spMkLst>
            <pc:docMk/>
            <pc:sldMk cId="1123950778" sldId="573"/>
            <ac:spMk id="3" creationId="{00000000-0000-0000-0000-000000000000}"/>
          </ac:spMkLst>
        </pc:spChg>
      </pc:sldChg>
      <pc:sldChg chg="modSp">
        <pc:chgData name="Demetra Panaretou" userId="e6d827a2a5b8d3a3" providerId="LiveId" clId="{504FCA6E-91E3-469C-849B-A5A41A36D6E0}" dt="2020-02-20T10:07:11.189" v="93"/>
        <pc:sldMkLst>
          <pc:docMk/>
          <pc:sldMk cId="3632723385" sldId="574"/>
        </pc:sldMkLst>
        <pc:spChg chg="mod">
          <ac:chgData name="Demetra Panaretou" userId="e6d827a2a5b8d3a3" providerId="LiveId" clId="{504FCA6E-91E3-469C-849B-A5A41A36D6E0}" dt="2020-02-20T10:06:14.805" v="84"/>
          <ac:spMkLst>
            <pc:docMk/>
            <pc:sldMk cId="3632723385" sldId="574"/>
            <ac:spMk id="49" creationId="{00000000-0000-0000-0000-000000000000}"/>
          </ac:spMkLst>
        </pc:spChg>
        <pc:spChg chg="mod">
          <ac:chgData name="Demetra Panaretou" userId="e6d827a2a5b8d3a3" providerId="LiveId" clId="{504FCA6E-91E3-469C-849B-A5A41A36D6E0}" dt="2020-02-20T10:06:18.984" v="85"/>
          <ac:spMkLst>
            <pc:docMk/>
            <pc:sldMk cId="3632723385" sldId="574"/>
            <ac:spMk id="50" creationId="{00000000-0000-0000-0000-000000000000}"/>
          </ac:spMkLst>
        </pc:spChg>
        <pc:spChg chg="mod">
          <ac:chgData name="Demetra Panaretou" userId="e6d827a2a5b8d3a3" providerId="LiveId" clId="{504FCA6E-91E3-469C-849B-A5A41A36D6E0}" dt="2020-02-20T10:06:39.441" v="86"/>
          <ac:spMkLst>
            <pc:docMk/>
            <pc:sldMk cId="3632723385" sldId="574"/>
            <ac:spMk id="51" creationId="{00000000-0000-0000-0000-000000000000}"/>
          </ac:spMkLst>
        </pc:spChg>
        <pc:spChg chg="mod">
          <ac:chgData name="Demetra Panaretou" userId="e6d827a2a5b8d3a3" providerId="LiveId" clId="{504FCA6E-91E3-469C-849B-A5A41A36D6E0}" dt="2020-02-20T10:06:43.718" v="87"/>
          <ac:spMkLst>
            <pc:docMk/>
            <pc:sldMk cId="3632723385" sldId="574"/>
            <ac:spMk id="52" creationId="{00000000-0000-0000-0000-000000000000}"/>
          </ac:spMkLst>
        </pc:spChg>
        <pc:spChg chg="mod">
          <ac:chgData name="Demetra Panaretou" userId="e6d827a2a5b8d3a3" providerId="LiveId" clId="{504FCA6E-91E3-469C-849B-A5A41A36D6E0}" dt="2020-02-20T10:06:47.341" v="88"/>
          <ac:spMkLst>
            <pc:docMk/>
            <pc:sldMk cId="3632723385" sldId="574"/>
            <ac:spMk id="53" creationId="{00000000-0000-0000-0000-000000000000}"/>
          </ac:spMkLst>
        </pc:spChg>
        <pc:spChg chg="mod">
          <ac:chgData name="Demetra Panaretou" userId="e6d827a2a5b8d3a3" providerId="LiveId" clId="{504FCA6E-91E3-469C-849B-A5A41A36D6E0}" dt="2020-02-20T10:06:50.946" v="89"/>
          <ac:spMkLst>
            <pc:docMk/>
            <pc:sldMk cId="3632723385" sldId="574"/>
            <ac:spMk id="54" creationId="{00000000-0000-0000-0000-000000000000}"/>
          </ac:spMkLst>
        </pc:spChg>
        <pc:spChg chg="mod">
          <ac:chgData name="Demetra Panaretou" userId="e6d827a2a5b8d3a3" providerId="LiveId" clId="{504FCA6E-91E3-469C-849B-A5A41A36D6E0}" dt="2020-02-20T10:07:11.189" v="93"/>
          <ac:spMkLst>
            <pc:docMk/>
            <pc:sldMk cId="3632723385" sldId="574"/>
            <ac:spMk id="55" creationId="{00000000-0000-0000-0000-000000000000}"/>
          </ac:spMkLst>
        </pc:spChg>
        <pc:spChg chg="mod">
          <ac:chgData name="Demetra Panaretou" userId="e6d827a2a5b8d3a3" providerId="LiveId" clId="{504FCA6E-91E3-469C-849B-A5A41A36D6E0}" dt="2020-02-20T10:07:05.760" v="92"/>
          <ac:spMkLst>
            <pc:docMk/>
            <pc:sldMk cId="3632723385" sldId="574"/>
            <ac:spMk id="56" creationId="{00000000-0000-0000-0000-000000000000}"/>
          </ac:spMkLst>
        </pc:spChg>
        <pc:spChg chg="mod">
          <ac:chgData name="Demetra Panaretou" userId="e6d827a2a5b8d3a3" providerId="LiveId" clId="{504FCA6E-91E3-469C-849B-A5A41A36D6E0}" dt="2020-02-20T10:06:59.603" v="91"/>
          <ac:spMkLst>
            <pc:docMk/>
            <pc:sldMk cId="3632723385" sldId="574"/>
            <ac:spMk id="57" creationId="{00000000-0000-0000-0000-000000000000}"/>
          </ac:spMkLst>
        </pc:spChg>
        <pc:spChg chg="mod">
          <ac:chgData name="Demetra Panaretou" userId="e6d827a2a5b8d3a3" providerId="LiveId" clId="{504FCA6E-91E3-469C-849B-A5A41A36D6E0}" dt="2020-02-20T10:06:55.301" v="90"/>
          <ac:spMkLst>
            <pc:docMk/>
            <pc:sldMk cId="3632723385" sldId="574"/>
            <ac:spMk id="5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7FF7B-DD35-48DE-94F2-6517974F225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l-PL"/>
        </a:p>
      </dgm:t>
    </dgm:pt>
    <dgm:pt modelId="{58436412-9751-4595-BE10-C4C288BA0B16}">
      <dgm:prSet phldrT="[Tekst]"/>
      <dgm:spPr/>
      <dgm:t>
        <a:bodyPr/>
        <a:lstStyle/>
        <a:p>
          <a:r>
            <a:rPr lang="el-GR" dirty="0"/>
            <a:t>Ανάλυση εργασίας
</a:t>
          </a:r>
          <a:endParaRPr lang="pl-PL" dirty="0"/>
        </a:p>
      </dgm:t>
    </dgm:pt>
    <dgm:pt modelId="{3BB761C1-FA59-4537-A3FC-C732CEFF493B}" type="parTrans" cxnId="{0181FA8E-A7C7-4A78-A29D-ED0612C92123}">
      <dgm:prSet/>
      <dgm:spPr/>
      <dgm:t>
        <a:bodyPr/>
        <a:lstStyle/>
        <a:p>
          <a:endParaRPr lang="pl-PL"/>
        </a:p>
      </dgm:t>
    </dgm:pt>
    <dgm:pt modelId="{749DAE42-1682-41DA-95DF-BDABF7A815E5}" type="sibTrans" cxnId="{0181FA8E-A7C7-4A78-A29D-ED0612C92123}">
      <dgm:prSet/>
      <dgm:spPr/>
      <dgm:t>
        <a:bodyPr/>
        <a:lstStyle/>
        <a:p>
          <a:endParaRPr lang="pl-PL"/>
        </a:p>
      </dgm:t>
    </dgm:pt>
    <dgm:pt modelId="{BAE2ECF1-16DF-497D-A0B7-CAF3A06E8E99}">
      <dgm:prSet phldrT="[Tekst]"/>
      <dgm:spPr/>
      <dgm:t>
        <a:bodyPr/>
        <a:lstStyle/>
        <a:p>
          <a:r>
            <a:rPr lang="el-GR" dirty="0"/>
            <a:t>Περιγραφή εργασίας
</a:t>
          </a:r>
          <a:endParaRPr lang="pl-PL" dirty="0"/>
        </a:p>
      </dgm:t>
    </dgm:pt>
    <dgm:pt modelId="{28F7C87E-F609-43EA-84D3-B191E9D5381E}" type="parTrans" cxnId="{0CC042DE-9C56-43D2-B6FB-A6015727CCFC}">
      <dgm:prSet/>
      <dgm:spPr/>
      <dgm:t>
        <a:bodyPr/>
        <a:lstStyle/>
        <a:p>
          <a:endParaRPr lang="pl-PL"/>
        </a:p>
      </dgm:t>
    </dgm:pt>
    <dgm:pt modelId="{89BD6806-E88B-45D4-860F-340821DC2B1B}" type="sibTrans" cxnId="{0CC042DE-9C56-43D2-B6FB-A6015727CCFC}">
      <dgm:prSet/>
      <dgm:spPr/>
      <dgm:t>
        <a:bodyPr/>
        <a:lstStyle/>
        <a:p>
          <a:endParaRPr lang="pl-PL"/>
        </a:p>
      </dgm:t>
    </dgm:pt>
    <dgm:pt modelId="{2B033CF0-D3E4-4F96-8ACA-D588676C0122}">
      <dgm:prSet phldrT="[Tekst]"/>
      <dgm:spPr/>
      <dgm:t>
        <a:bodyPr/>
        <a:lstStyle/>
        <a:p>
          <a:r>
            <a:rPr lang="el-GR" dirty="0"/>
            <a:t>Προδιαγραφή εργασίας
</a:t>
          </a:r>
          <a:endParaRPr lang="pl-PL" dirty="0"/>
        </a:p>
      </dgm:t>
    </dgm:pt>
    <dgm:pt modelId="{E6A5A1DA-C14F-44E1-ACF1-5FBA621AF5C9}" type="parTrans" cxnId="{ADBAD9C6-1D7B-4BAD-8BE8-FA8E5655D245}">
      <dgm:prSet/>
      <dgm:spPr/>
      <dgm:t>
        <a:bodyPr/>
        <a:lstStyle/>
        <a:p>
          <a:endParaRPr lang="pl-PL"/>
        </a:p>
      </dgm:t>
    </dgm:pt>
    <dgm:pt modelId="{FB2F4A34-5238-4E0D-96C8-25D772E0218F}" type="sibTrans" cxnId="{ADBAD9C6-1D7B-4BAD-8BE8-FA8E5655D245}">
      <dgm:prSet/>
      <dgm:spPr/>
      <dgm:t>
        <a:bodyPr/>
        <a:lstStyle/>
        <a:p>
          <a:endParaRPr lang="pl-PL"/>
        </a:p>
      </dgm:t>
    </dgm:pt>
    <dgm:pt modelId="{2A790261-90AE-4561-AEEB-B04B5A525BB2}" type="pres">
      <dgm:prSet presAssocID="{1DB7FF7B-DD35-48DE-94F2-6517974F225F}" presName="hierChild1" presStyleCnt="0">
        <dgm:presLayoutVars>
          <dgm:chPref val="1"/>
          <dgm:dir/>
          <dgm:animOne val="branch"/>
          <dgm:animLvl val="lvl"/>
          <dgm:resizeHandles/>
        </dgm:presLayoutVars>
      </dgm:prSet>
      <dgm:spPr/>
    </dgm:pt>
    <dgm:pt modelId="{16E20C40-6D0A-4586-8A0C-D8EB86CB213C}" type="pres">
      <dgm:prSet presAssocID="{58436412-9751-4595-BE10-C4C288BA0B16}" presName="hierRoot1" presStyleCnt="0"/>
      <dgm:spPr/>
    </dgm:pt>
    <dgm:pt modelId="{9FD9045D-E247-4E02-92AD-3FAA5489342F}" type="pres">
      <dgm:prSet presAssocID="{58436412-9751-4595-BE10-C4C288BA0B16}" presName="composite" presStyleCnt="0"/>
      <dgm:spPr/>
    </dgm:pt>
    <dgm:pt modelId="{E3E53E3A-CABE-48CB-AAF1-949AE9BE3EC7}" type="pres">
      <dgm:prSet presAssocID="{58436412-9751-4595-BE10-C4C288BA0B16}" presName="background" presStyleLbl="node0" presStyleIdx="0" presStyleCnt="1"/>
      <dgm:spPr/>
    </dgm:pt>
    <dgm:pt modelId="{C07B96FC-3522-4BF4-96EA-3ACA3AB2548C}" type="pres">
      <dgm:prSet presAssocID="{58436412-9751-4595-BE10-C4C288BA0B16}" presName="text" presStyleLbl="fgAcc0" presStyleIdx="0" presStyleCnt="1">
        <dgm:presLayoutVars>
          <dgm:chPref val="3"/>
        </dgm:presLayoutVars>
      </dgm:prSet>
      <dgm:spPr/>
    </dgm:pt>
    <dgm:pt modelId="{5B2B0974-9434-4AEC-B33E-2D787078F2B5}" type="pres">
      <dgm:prSet presAssocID="{58436412-9751-4595-BE10-C4C288BA0B16}" presName="hierChild2" presStyleCnt="0"/>
      <dgm:spPr/>
    </dgm:pt>
    <dgm:pt modelId="{C128E678-CF6E-4EA0-AFDC-24CD43757CC1}" type="pres">
      <dgm:prSet presAssocID="{28F7C87E-F609-43EA-84D3-B191E9D5381E}" presName="Name10" presStyleLbl="parChTrans1D2" presStyleIdx="0" presStyleCnt="2"/>
      <dgm:spPr/>
    </dgm:pt>
    <dgm:pt modelId="{2867BD91-C207-40CA-B440-8380F2D518FA}" type="pres">
      <dgm:prSet presAssocID="{BAE2ECF1-16DF-497D-A0B7-CAF3A06E8E99}" presName="hierRoot2" presStyleCnt="0"/>
      <dgm:spPr/>
    </dgm:pt>
    <dgm:pt modelId="{B56D69C8-641C-4B52-97A5-24DF7A2FFD84}" type="pres">
      <dgm:prSet presAssocID="{BAE2ECF1-16DF-497D-A0B7-CAF3A06E8E99}" presName="composite2" presStyleCnt="0"/>
      <dgm:spPr/>
    </dgm:pt>
    <dgm:pt modelId="{00856930-39C4-498E-A3B1-ADF41E9FDA47}" type="pres">
      <dgm:prSet presAssocID="{BAE2ECF1-16DF-497D-A0B7-CAF3A06E8E99}" presName="background2" presStyleLbl="node2" presStyleIdx="0" presStyleCnt="2"/>
      <dgm:spPr/>
    </dgm:pt>
    <dgm:pt modelId="{7982A864-98CB-4F12-841B-5B6E4FABCFCD}" type="pres">
      <dgm:prSet presAssocID="{BAE2ECF1-16DF-497D-A0B7-CAF3A06E8E99}" presName="text2" presStyleLbl="fgAcc2" presStyleIdx="0" presStyleCnt="2">
        <dgm:presLayoutVars>
          <dgm:chPref val="3"/>
        </dgm:presLayoutVars>
      </dgm:prSet>
      <dgm:spPr/>
    </dgm:pt>
    <dgm:pt modelId="{43326614-BA7D-4DE5-9B1A-2F01F78755D6}" type="pres">
      <dgm:prSet presAssocID="{BAE2ECF1-16DF-497D-A0B7-CAF3A06E8E99}" presName="hierChild3" presStyleCnt="0"/>
      <dgm:spPr/>
    </dgm:pt>
    <dgm:pt modelId="{2B8B0F16-3CE8-45D0-B2A2-24793C96D31C}" type="pres">
      <dgm:prSet presAssocID="{E6A5A1DA-C14F-44E1-ACF1-5FBA621AF5C9}" presName="Name10" presStyleLbl="parChTrans1D2" presStyleIdx="1" presStyleCnt="2"/>
      <dgm:spPr/>
    </dgm:pt>
    <dgm:pt modelId="{2E949DFD-FFD3-4ABB-9512-9997DF2EA0AC}" type="pres">
      <dgm:prSet presAssocID="{2B033CF0-D3E4-4F96-8ACA-D588676C0122}" presName="hierRoot2" presStyleCnt="0"/>
      <dgm:spPr/>
    </dgm:pt>
    <dgm:pt modelId="{40441E4A-4D11-4CCE-9EDA-11851E670398}" type="pres">
      <dgm:prSet presAssocID="{2B033CF0-D3E4-4F96-8ACA-D588676C0122}" presName="composite2" presStyleCnt="0"/>
      <dgm:spPr/>
    </dgm:pt>
    <dgm:pt modelId="{44DF8F53-0BB9-499C-B921-59C297ADD9E2}" type="pres">
      <dgm:prSet presAssocID="{2B033CF0-D3E4-4F96-8ACA-D588676C0122}" presName="background2" presStyleLbl="node2" presStyleIdx="1" presStyleCnt="2"/>
      <dgm:spPr/>
    </dgm:pt>
    <dgm:pt modelId="{4813A052-886D-41D7-B7F6-88FCBE6CECFC}" type="pres">
      <dgm:prSet presAssocID="{2B033CF0-D3E4-4F96-8ACA-D588676C0122}" presName="text2" presStyleLbl="fgAcc2" presStyleIdx="1" presStyleCnt="2">
        <dgm:presLayoutVars>
          <dgm:chPref val="3"/>
        </dgm:presLayoutVars>
      </dgm:prSet>
      <dgm:spPr/>
    </dgm:pt>
    <dgm:pt modelId="{A15865A8-647B-49B7-8A68-6E0A0A560D01}" type="pres">
      <dgm:prSet presAssocID="{2B033CF0-D3E4-4F96-8ACA-D588676C0122}" presName="hierChild3" presStyleCnt="0"/>
      <dgm:spPr/>
    </dgm:pt>
  </dgm:ptLst>
  <dgm:cxnLst>
    <dgm:cxn modelId="{2B77B12E-3868-4D7E-BEE7-B8F4BE7C7DBE}" type="presOf" srcId="{2B033CF0-D3E4-4F96-8ACA-D588676C0122}" destId="{4813A052-886D-41D7-B7F6-88FCBE6CECFC}" srcOrd="0" destOrd="0" presId="urn:microsoft.com/office/officeart/2005/8/layout/hierarchy1"/>
    <dgm:cxn modelId="{072A576C-845D-41D8-8360-F171434F4F0C}" type="presOf" srcId="{E6A5A1DA-C14F-44E1-ACF1-5FBA621AF5C9}" destId="{2B8B0F16-3CE8-45D0-B2A2-24793C96D31C}" srcOrd="0" destOrd="0" presId="urn:microsoft.com/office/officeart/2005/8/layout/hierarchy1"/>
    <dgm:cxn modelId="{0181FA8E-A7C7-4A78-A29D-ED0612C92123}" srcId="{1DB7FF7B-DD35-48DE-94F2-6517974F225F}" destId="{58436412-9751-4595-BE10-C4C288BA0B16}" srcOrd="0" destOrd="0" parTransId="{3BB761C1-FA59-4537-A3FC-C732CEFF493B}" sibTransId="{749DAE42-1682-41DA-95DF-BDABF7A815E5}"/>
    <dgm:cxn modelId="{6635099C-B427-441C-8390-7531FDA7328D}" type="presOf" srcId="{28F7C87E-F609-43EA-84D3-B191E9D5381E}" destId="{C128E678-CF6E-4EA0-AFDC-24CD43757CC1}" srcOrd="0" destOrd="0" presId="urn:microsoft.com/office/officeart/2005/8/layout/hierarchy1"/>
    <dgm:cxn modelId="{D67C35A8-7EF3-4785-8276-2A06A395EF62}" type="presOf" srcId="{BAE2ECF1-16DF-497D-A0B7-CAF3A06E8E99}" destId="{7982A864-98CB-4F12-841B-5B6E4FABCFCD}" srcOrd="0" destOrd="0" presId="urn:microsoft.com/office/officeart/2005/8/layout/hierarchy1"/>
    <dgm:cxn modelId="{ADBAD9C6-1D7B-4BAD-8BE8-FA8E5655D245}" srcId="{58436412-9751-4595-BE10-C4C288BA0B16}" destId="{2B033CF0-D3E4-4F96-8ACA-D588676C0122}" srcOrd="1" destOrd="0" parTransId="{E6A5A1DA-C14F-44E1-ACF1-5FBA621AF5C9}" sibTransId="{FB2F4A34-5238-4E0D-96C8-25D772E0218F}"/>
    <dgm:cxn modelId="{D7A12DCA-28D6-4C39-A4E8-C650CEE92B16}" type="presOf" srcId="{1DB7FF7B-DD35-48DE-94F2-6517974F225F}" destId="{2A790261-90AE-4561-AEEB-B04B5A525BB2}" srcOrd="0" destOrd="0" presId="urn:microsoft.com/office/officeart/2005/8/layout/hierarchy1"/>
    <dgm:cxn modelId="{0CC042DE-9C56-43D2-B6FB-A6015727CCFC}" srcId="{58436412-9751-4595-BE10-C4C288BA0B16}" destId="{BAE2ECF1-16DF-497D-A0B7-CAF3A06E8E99}" srcOrd="0" destOrd="0" parTransId="{28F7C87E-F609-43EA-84D3-B191E9D5381E}" sibTransId="{89BD6806-E88B-45D4-860F-340821DC2B1B}"/>
    <dgm:cxn modelId="{46F1E3FE-4997-497E-98A3-6F88F0723BCC}" type="presOf" srcId="{58436412-9751-4595-BE10-C4C288BA0B16}" destId="{C07B96FC-3522-4BF4-96EA-3ACA3AB2548C}" srcOrd="0" destOrd="0" presId="urn:microsoft.com/office/officeart/2005/8/layout/hierarchy1"/>
    <dgm:cxn modelId="{AF82D653-3304-43A8-BAA5-E2395F5E2EA5}" type="presParOf" srcId="{2A790261-90AE-4561-AEEB-B04B5A525BB2}" destId="{16E20C40-6D0A-4586-8A0C-D8EB86CB213C}" srcOrd="0" destOrd="0" presId="urn:microsoft.com/office/officeart/2005/8/layout/hierarchy1"/>
    <dgm:cxn modelId="{1A3F642B-F319-4840-B1D2-B8BC38A4FC1B}" type="presParOf" srcId="{16E20C40-6D0A-4586-8A0C-D8EB86CB213C}" destId="{9FD9045D-E247-4E02-92AD-3FAA5489342F}" srcOrd="0" destOrd="0" presId="urn:microsoft.com/office/officeart/2005/8/layout/hierarchy1"/>
    <dgm:cxn modelId="{F2BCDA66-DCB8-48A0-B194-0BF494307E05}" type="presParOf" srcId="{9FD9045D-E247-4E02-92AD-3FAA5489342F}" destId="{E3E53E3A-CABE-48CB-AAF1-949AE9BE3EC7}" srcOrd="0" destOrd="0" presId="urn:microsoft.com/office/officeart/2005/8/layout/hierarchy1"/>
    <dgm:cxn modelId="{710D9143-8E91-4614-A52D-30488D4D2746}" type="presParOf" srcId="{9FD9045D-E247-4E02-92AD-3FAA5489342F}" destId="{C07B96FC-3522-4BF4-96EA-3ACA3AB2548C}" srcOrd="1" destOrd="0" presId="urn:microsoft.com/office/officeart/2005/8/layout/hierarchy1"/>
    <dgm:cxn modelId="{FBD1651F-FEA2-4013-A3C5-926E0AED9B68}" type="presParOf" srcId="{16E20C40-6D0A-4586-8A0C-D8EB86CB213C}" destId="{5B2B0974-9434-4AEC-B33E-2D787078F2B5}" srcOrd="1" destOrd="0" presId="urn:microsoft.com/office/officeart/2005/8/layout/hierarchy1"/>
    <dgm:cxn modelId="{F8F007B0-274D-48D3-B6CC-248A32FAC962}" type="presParOf" srcId="{5B2B0974-9434-4AEC-B33E-2D787078F2B5}" destId="{C128E678-CF6E-4EA0-AFDC-24CD43757CC1}" srcOrd="0" destOrd="0" presId="urn:microsoft.com/office/officeart/2005/8/layout/hierarchy1"/>
    <dgm:cxn modelId="{023E9DEB-3443-49D8-B921-DE694899C2F1}" type="presParOf" srcId="{5B2B0974-9434-4AEC-B33E-2D787078F2B5}" destId="{2867BD91-C207-40CA-B440-8380F2D518FA}" srcOrd="1" destOrd="0" presId="urn:microsoft.com/office/officeart/2005/8/layout/hierarchy1"/>
    <dgm:cxn modelId="{A7B38B45-AB4F-40D9-A2B5-1BF0E17CD51C}" type="presParOf" srcId="{2867BD91-C207-40CA-B440-8380F2D518FA}" destId="{B56D69C8-641C-4B52-97A5-24DF7A2FFD84}" srcOrd="0" destOrd="0" presId="urn:microsoft.com/office/officeart/2005/8/layout/hierarchy1"/>
    <dgm:cxn modelId="{526F50CF-7E25-49B3-B991-7FDD8D12215C}" type="presParOf" srcId="{B56D69C8-641C-4B52-97A5-24DF7A2FFD84}" destId="{00856930-39C4-498E-A3B1-ADF41E9FDA47}" srcOrd="0" destOrd="0" presId="urn:microsoft.com/office/officeart/2005/8/layout/hierarchy1"/>
    <dgm:cxn modelId="{07E7D6AB-B597-470F-BCB7-E7297392741E}" type="presParOf" srcId="{B56D69C8-641C-4B52-97A5-24DF7A2FFD84}" destId="{7982A864-98CB-4F12-841B-5B6E4FABCFCD}" srcOrd="1" destOrd="0" presId="urn:microsoft.com/office/officeart/2005/8/layout/hierarchy1"/>
    <dgm:cxn modelId="{53CE34CA-CD24-4503-9AAF-2E80D892E0AA}" type="presParOf" srcId="{2867BD91-C207-40CA-B440-8380F2D518FA}" destId="{43326614-BA7D-4DE5-9B1A-2F01F78755D6}" srcOrd="1" destOrd="0" presId="urn:microsoft.com/office/officeart/2005/8/layout/hierarchy1"/>
    <dgm:cxn modelId="{2F2B629F-A551-48BD-95D0-99629EF2841A}" type="presParOf" srcId="{5B2B0974-9434-4AEC-B33E-2D787078F2B5}" destId="{2B8B0F16-3CE8-45D0-B2A2-24793C96D31C}" srcOrd="2" destOrd="0" presId="urn:microsoft.com/office/officeart/2005/8/layout/hierarchy1"/>
    <dgm:cxn modelId="{82C402F1-A90A-4861-B8EE-C7E2DEE41803}" type="presParOf" srcId="{5B2B0974-9434-4AEC-B33E-2D787078F2B5}" destId="{2E949DFD-FFD3-4ABB-9512-9997DF2EA0AC}" srcOrd="3" destOrd="0" presId="urn:microsoft.com/office/officeart/2005/8/layout/hierarchy1"/>
    <dgm:cxn modelId="{A59203CB-C957-467A-A29B-71FCFE3969DB}" type="presParOf" srcId="{2E949DFD-FFD3-4ABB-9512-9997DF2EA0AC}" destId="{40441E4A-4D11-4CCE-9EDA-11851E670398}" srcOrd="0" destOrd="0" presId="urn:microsoft.com/office/officeart/2005/8/layout/hierarchy1"/>
    <dgm:cxn modelId="{FC3172B4-64A3-46AA-A043-89B8833FF6E7}" type="presParOf" srcId="{40441E4A-4D11-4CCE-9EDA-11851E670398}" destId="{44DF8F53-0BB9-499C-B921-59C297ADD9E2}" srcOrd="0" destOrd="0" presId="urn:microsoft.com/office/officeart/2005/8/layout/hierarchy1"/>
    <dgm:cxn modelId="{234EDCA9-6C08-435C-903C-9970F752C5F1}" type="presParOf" srcId="{40441E4A-4D11-4CCE-9EDA-11851E670398}" destId="{4813A052-886D-41D7-B7F6-88FCBE6CECFC}" srcOrd="1" destOrd="0" presId="urn:microsoft.com/office/officeart/2005/8/layout/hierarchy1"/>
    <dgm:cxn modelId="{5F2EDCD2-7019-4C6D-A15F-809CAB7F7985}" type="presParOf" srcId="{2E949DFD-FFD3-4ABB-9512-9997DF2EA0AC}" destId="{A15865A8-647B-49B7-8A68-6E0A0A560D01}"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784DFF-C3B7-4172-B12A-6740F86B548B}" type="doc">
      <dgm:prSet loTypeId="urn:microsoft.com/office/officeart/2005/8/layout/process2" loCatId="process" qsTypeId="urn:microsoft.com/office/officeart/2005/8/quickstyle/simple1" qsCatId="simple" csTypeId="urn:microsoft.com/office/officeart/2005/8/colors/accent1_2" csCatId="accent1" phldr="1"/>
      <dgm:spPr/>
    </dgm:pt>
    <dgm:pt modelId="{33DF521C-1E0E-476A-9EDF-93FDCFD621F5}">
      <dgm:prSet phldrT="[Tekst]"/>
      <dgm:spPr/>
      <dgm:t>
        <a:bodyPr/>
        <a:lstStyle/>
        <a:p>
          <a:r>
            <a:rPr lang="el-GR"/>
            <a:t>Προσδιορισμός εργασιών και αναθεώρηση υπάρχουσας τεκμηρίωσης
</a:t>
          </a:r>
          <a:endParaRPr lang="pl-PL" dirty="0"/>
        </a:p>
      </dgm:t>
    </dgm:pt>
    <dgm:pt modelId="{0B36C307-CA69-44D4-A09F-60B83141722F}" type="parTrans" cxnId="{C821CFE7-6516-4691-A5CD-881EE4898741}">
      <dgm:prSet/>
      <dgm:spPr/>
      <dgm:t>
        <a:bodyPr/>
        <a:lstStyle/>
        <a:p>
          <a:endParaRPr lang="pl-PL"/>
        </a:p>
      </dgm:t>
    </dgm:pt>
    <dgm:pt modelId="{D77E572E-211E-4EC0-B549-4B04A11EE740}" type="sibTrans" cxnId="{C821CFE7-6516-4691-A5CD-881EE4898741}">
      <dgm:prSet/>
      <dgm:spPr/>
      <dgm:t>
        <a:bodyPr/>
        <a:lstStyle/>
        <a:p>
          <a:endParaRPr lang="pl-PL"/>
        </a:p>
      </dgm:t>
    </dgm:pt>
    <dgm:pt modelId="{EA7A1E93-D78C-46AE-89DA-06BCD3ADC0E7}">
      <dgm:prSet phldrT="[Tekst]"/>
      <dgm:spPr/>
      <dgm:t>
        <a:bodyPr/>
        <a:lstStyle/>
        <a:p>
          <a:r>
            <a:rPr lang="el-GR"/>
            <a:t>Εξηγήστε τη διαδικασία στους διευθυντές και τους εργαζομένους
</a:t>
          </a:r>
          <a:endParaRPr lang="pl-PL" dirty="0"/>
        </a:p>
      </dgm:t>
    </dgm:pt>
    <dgm:pt modelId="{F8357E54-3174-440F-994E-7BB392227FA7}" type="parTrans" cxnId="{8EC5672E-41D8-4A9B-9CD4-54249E07BE38}">
      <dgm:prSet/>
      <dgm:spPr/>
      <dgm:t>
        <a:bodyPr/>
        <a:lstStyle/>
        <a:p>
          <a:endParaRPr lang="pl-PL"/>
        </a:p>
      </dgm:t>
    </dgm:pt>
    <dgm:pt modelId="{21E711E1-13E3-4866-B868-478BDECBFEAE}" type="sibTrans" cxnId="{8EC5672E-41D8-4A9B-9CD4-54249E07BE38}">
      <dgm:prSet/>
      <dgm:spPr/>
      <dgm:t>
        <a:bodyPr/>
        <a:lstStyle/>
        <a:p>
          <a:endParaRPr lang="pl-PL"/>
        </a:p>
      </dgm:t>
    </dgm:pt>
    <dgm:pt modelId="{D9074063-9BBC-4B17-BCF6-AA13BB418688}">
      <dgm:prSet phldrT="[Tekst]"/>
      <dgm:spPr/>
      <dgm:t>
        <a:bodyPr/>
        <a:lstStyle/>
        <a:p>
          <a:r>
            <a:rPr lang="el-GR"/>
            <a:t>Διεξαγωγή ανάλυσης εργασίας με συνεντεύξεις, ερωτηματολόγια ή παρατηρήσεις
</a:t>
          </a:r>
          <a:endParaRPr lang="pl-PL" dirty="0"/>
        </a:p>
      </dgm:t>
    </dgm:pt>
    <dgm:pt modelId="{E428050E-2208-4DED-89D3-AA5A321755F3}" type="parTrans" cxnId="{180D73C6-D592-4E8E-A6E6-0A2CB4208CE4}">
      <dgm:prSet/>
      <dgm:spPr/>
      <dgm:t>
        <a:bodyPr/>
        <a:lstStyle/>
        <a:p>
          <a:endParaRPr lang="pl-PL"/>
        </a:p>
      </dgm:t>
    </dgm:pt>
    <dgm:pt modelId="{8A7100A2-26BF-442A-8566-F1812799A087}" type="sibTrans" cxnId="{180D73C6-D592-4E8E-A6E6-0A2CB4208CE4}">
      <dgm:prSet/>
      <dgm:spPr/>
      <dgm:t>
        <a:bodyPr/>
        <a:lstStyle/>
        <a:p>
          <a:endParaRPr lang="pl-PL"/>
        </a:p>
      </dgm:t>
    </dgm:pt>
    <dgm:pt modelId="{41F9B72A-F21A-4EF7-9FD6-904B949087A7}">
      <dgm:prSet phldrT="[Tekst]"/>
      <dgm:spPr/>
      <dgm:t>
        <a:bodyPr/>
        <a:lstStyle/>
        <a:p>
          <a:r>
            <a:rPr lang="el-GR" dirty="0"/>
            <a:t>Προετοιμασία περιγραφών εργασίας
</a:t>
          </a:r>
          <a:endParaRPr lang="pl-PL" dirty="0"/>
        </a:p>
      </dgm:t>
    </dgm:pt>
    <dgm:pt modelId="{C88303DB-F831-4602-B70E-B1C307117BFF}" type="parTrans" cxnId="{F2DD8AFF-50BB-48B5-BDBF-0AC8CB8547D8}">
      <dgm:prSet/>
      <dgm:spPr/>
      <dgm:t>
        <a:bodyPr/>
        <a:lstStyle/>
        <a:p>
          <a:endParaRPr lang="pl-PL"/>
        </a:p>
      </dgm:t>
    </dgm:pt>
    <dgm:pt modelId="{CCAB8446-F336-4205-9FB5-07102D6FCBFF}" type="sibTrans" cxnId="{F2DD8AFF-50BB-48B5-BDBF-0AC8CB8547D8}">
      <dgm:prSet/>
      <dgm:spPr/>
      <dgm:t>
        <a:bodyPr/>
        <a:lstStyle/>
        <a:p>
          <a:endParaRPr lang="pl-PL"/>
        </a:p>
      </dgm:t>
    </dgm:pt>
    <dgm:pt modelId="{7C4B7998-A144-4A5A-AF32-D95D12C9905C}">
      <dgm:prSet phldrT="[Tekst]"/>
      <dgm:spPr/>
      <dgm:t>
        <a:bodyPr/>
        <a:lstStyle/>
        <a:p>
          <a:r>
            <a:rPr lang="el-GR" dirty="0"/>
            <a:t>Διατήρηση και ενημέρωση περιγραφών και προδιαγραφών εργασίας
</a:t>
          </a:r>
          <a:endParaRPr lang="pl-PL" dirty="0"/>
        </a:p>
      </dgm:t>
    </dgm:pt>
    <dgm:pt modelId="{C0182631-268E-451B-A3BE-5642175EB5BD}" type="parTrans" cxnId="{33C62101-1148-4AE6-81C6-F577FD676BBE}">
      <dgm:prSet/>
      <dgm:spPr/>
      <dgm:t>
        <a:bodyPr/>
        <a:lstStyle/>
        <a:p>
          <a:endParaRPr lang="pl-PL"/>
        </a:p>
      </dgm:t>
    </dgm:pt>
    <dgm:pt modelId="{9F595CEF-F82A-4229-81A1-F5D0CF32CBAB}" type="sibTrans" cxnId="{33C62101-1148-4AE6-81C6-F577FD676BBE}">
      <dgm:prSet/>
      <dgm:spPr/>
      <dgm:t>
        <a:bodyPr/>
        <a:lstStyle/>
        <a:p>
          <a:endParaRPr lang="pl-PL"/>
        </a:p>
      </dgm:t>
    </dgm:pt>
    <dgm:pt modelId="{149E4D1B-A81A-45C2-ABA1-595B6707ED9C}" type="pres">
      <dgm:prSet presAssocID="{F9784DFF-C3B7-4172-B12A-6740F86B548B}" presName="linearFlow" presStyleCnt="0">
        <dgm:presLayoutVars>
          <dgm:resizeHandles val="exact"/>
        </dgm:presLayoutVars>
      </dgm:prSet>
      <dgm:spPr/>
    </dgm:pt>
    <dgm:pt modelId="{9ECBFD0E-7866-4982-9A3A-442012A78B0B}" type="pres">
      <dgm:prSet presAssocID="{33DF521C-1E0E-476A-9EDF-93FDCFD621F5}" presName="node" presStyleLbl="node1" presStyleIdx="0" presStyleCnt="5" custScaleX="180845" custLinFactNeighborX="27792" custLinFactNeighborY="36172">
        <dgm:presLayoutVars>
          <dgm:bulletEnabled val="1"/>
        </dgm:presLayoutVars>
      </dgm:prSet>
      <dgm:spPr/>
    </dgm:pt>
    <dgm:pt modelId="{B46981E4-3F72-4BB8-B114-E73A15C738B6}" type="pres">
      <dgm:prSet presAssocID="{D77E572E-211E-4EC0-B549-4B04A11EE740}" presName="sibTrans" presStyleLbl="sibTrans2D1" presStyleIdx="0" presStyleCnt="4"/>
      <dgm:spPr/>
    </dgm:pt>
    <dgm:pt modelId="{A5ACA0A1-32E0-40E8-9C51-51395E40927D}" type="pres">
      <dgm:prSet presAssocID="{D77E572E-211E-4EC0-B549-4B04A11EE740}" presName="connectorText" presStyleLbl="sibTrans2D1" presStyleIdx="0" presStyleCnt="4"/>
      <dgm:spPr/>
    </dgm:pt>
    <dgm:pt modelId="{6221FA1F-57B0-4713-9BB0-E3F1DB2BE95B}" type="pres">
      <dgm:prSet presAssocID="{EA7A1E93-D78C-46AE-89DA-06BCD3ADC0E7}" presName="node" presStyleLbl="node1" presStyleIdx="1" presStyleCnt="5" custScaleX="180185">
        <dgm:presLayoutVars>
          <dgm:bulletEnabled val="1"/>
        </dgm:presLayoutVars>
      </dgm:prSet>
      <dgm:spPr/>
    </dgm:pt>
    <dgm:pt modelId="{C2E7F3AC-CF8E-47AF-904E-B391E0627A30}" type="pres">
      <dgm:prSet presAssocID="{21E711E1-13E3-4866-B868-478BDECBFEAE}" presName="sibTrans" presStyleLbl="sibTrans2D1" presStyleIdx="1" presStyleCnt="4"/>
      <dgm:spPr/>
    </dgm:pt>
    <dgm:pt modelId="{8F22F2A2-85FA-4547-B3F1-8A470EEDF3BA}" type="pres">
      <dgm:prSet presAssocID="{21E711E1-13E3-4866-B868-478BDECBFEAE}" presName="connectorText" presStyleLbl="sibTrans2D1" presStyleIdx="1" presStyleCnt="4"/>
      <dgm:spPr/>
    </dgm:pt>
    <dgm:pt modelId="{F742F7F5-2A71-4531-B498-B977582468A5}" type="pres">
      <dgm:prSet presAssocID="{D9074063-9BBC-4B17-BCF6-AA13BB418688}" presName="node" presStyleLbl="node1" presStyleIdx="2" presStyleCnt="5" custScaleX="181479">
        <dgm:presLayoutVars>
          <dgm:bulletEnabled val="1"/>
        </dgm:presLayoutVars>
      </dgm:prSet>
      <dgm:spPr/>
    </dgm:pt>
    <dgm:pt modelId="{F5B99D70-B035-4837-8E31-BF3656D7D257}" type="pres">
      <dgm:prSet presAssocID="{8A7100A2-26BF-442A-8566-F1812799A087}" presName="sibTrans" presStyleLbl="sibTrans2D1" presStyleIdx="2" presStyleCnt="4"/>
      <dgm:spPr/>
    </dgm:pt>
    <dgm:pt modelId="{62695F56-5F1F-4826-B856-87BAD263EC25}" type="pres">
      <dgm:prSet presAssocID="{8A7100A2-26BF-442A-8566-F1812799A087}" presName="connectorText" presStyleLbl="sibTrans2D1" presStyleIdx="2" presStyleCnt="4"/>
      <dgm:spPr/>
    </dgm:pt>
    <dgm:pt modelId="{2783B170-125E-42FC-9CF8-35107D0EE22E}" type="pres">
      <dgm:prSet presAssocID="{41F9B72A-F21A-4EF7-9FD6-904B949087A7}" presName="node" presStyleLbl="node1" presStyleIdx="3" presStyleCnt="5" custScaleX="176665">
        <dgm:presLayoutVars>
          <dgm:bulletEnabled val="1"/>
        </dgm:presLayoutVars>
      </dgm:prSet>
      <dgm:spPr/>
    </dgm:pt>
    <dgm:pt modelId="{3C1CA570-9BA8-4E73-B06F-01CAF7B7ACBB}" type="pres">
      <dgm:prSet presAssocID="{CCAB8446-F336-4205-9FB5-07102D6FCBFF}" presName="sibTrans" presStyleLbl="sibTrans2D1" presStyleIdx="3" presStyleCnt="4"/>
      <dgm:spPr/>
    </dgm:pt>
    <dgm:pt modelId="{EAD15259-F946-48B3-A0F2-CCB5A04C56C8}" type="pres">
      <dgm:prSet presAssocID="{CCAB8446-F336-4205-9FB5-07102D6FCBFF}" presName="connectorText" presStyleLbl="sibTrans2D1" presStyleIdx="3" presStyleCnt="4"/>
      <dgm:spPr/>
    </dgm:pt>
    <dgm:pt modelId="{3D00AD7C-63A4-4D24-9690-9AE5AF49C566}" type="pres">
      <dgm:prSet presAssocID="{7C4B7998-A144-4A5A-AF32-D95D12C9905C}" presName="node" presStyleLbl="node1" presStyleIdx="4" presStyleCnt="5" custScaleX="175351">
        <dgm:presLayoutVars>
          <dgm:bulletEnabled val="1"/>
        </dgm:presLayoutVars>
      </dgm:prSet>
      <dgm:spPr/>
    </dgm:pt>
  </dgm:ptLst>
  <dgm:cxnLst>
    <dgm:cxn modelId="{33C62101-1148-4AE6-81C6-F577FD676BBE}" srcId="{F9784DFF-C3B7-4172-B12A-6740F86B548B}" destId="{7C4B7998-A144-4A5A-AF32-D95D12C9905C}" srcOrd="4" destOrd="0" parTransId="{C0182631-268E-451B-A3BE-5642175EB5BD}" sibTransId="{9F595CEF-F82A-4229-81A1-F5D0CF32CBAB}"/>
    <dgm:cxn modelId="{B9262E01-61CA-4638-B8AD-35F9D7FC8062}" type="presOf" srcId="{33DF521C-1E0E-476A-9EDF-93FDCFD621F5}" destId="{9ECBFD0E-7866-4982-9A3A-442012A78B0B}" srcOrd="0" destOrd="0" presId="urn:microsoft.com/office/officeart/2005/8/layout/process2"/>
    <dgm:cxn modelId="{25481A0A-5683-4F96-AB91-3B6D679700F3}" type="presOf" srcId="{F9784DFF-C3B7-4172-B12A-6740F86B548B}" destId="{149E4D1B-A81A-45C2-ABA1-595B6707ED9C}" srcOrd="0" destOrd="0" presId="urn:microsoft.com/office/officeart/2005/8/layout/process2"/>
    <dgm:cxn modelId="{63CBD428-7AC6-4A6F-92B0-3D2C0697D7E0}" type="presOf" srcId="{21E711E1-13E3-4866-B868-478BDECBFEAE}" destId="{C2E7F3AC-CF8E-47AF-904E-B391E0627A30}" srcOrd="0" destOrd="0" presId="urn:microsoft.com/office/officeart/2005/8/layout/process2"/>
    <dgm:cxn modelId="{8EC5672E-41D8-4A9B-9CD4-54249E07BE38}" srcId="{F9784DFF-C3B7-4172-B12A-6740F86B548B}" destId="{EA7A1E93-D78C-46AE-89DA-06BCD3ADC0E7}" srcOrd="1" destOrd="0" parTransId="{F8357E54-3174-440F-994E-7BB392227FA7}" sibTransId="{21E711E1-13E3-4866-B868-478BDECBFEAE}"/>
    <dgm:cxn modelId="{302ED93D-B2F6-4624-8569-AB7FD612B846}" type="presOf" srcId="{EA7A1E93-D78C-46AE-89DA-06BCD3ADC0E7}" destId="{6221FA1F-57B0-4713-9BB0-E3F1DB2BE95B}" srcOrd="0" destOrd="0" presId="urn:microsoft.com/office/officeart/2005/8/layout/process2"/>
    <dgm:cxn modelId="{2E40075D-724E-4A9A-8543-A471CE6E8BBC}" type="presOf" srcId="{8A7100A2-26BF-442A-8566-F1812799A087}" destId="{62695F56-5F1F-4826-B856-87BAD263EC25}" srcOrd="1" destOrd="0" presId="urn:microsoft.com/office/officeart/2005/8/layout/process2"/>
    <dgm:cxn modelId="{78F14D5E-49F3-4EDF-A2CF-D82E8B870919}" type="presOf" srcId="{CCAB8446-F336-4205-9FB5-07102D6FCBFF}" destId="{EAD15259-F946-48B3-A0F2-CCB5A04C56C8}" srcOrd="1" destOrd="0" presId="urn:microsoft.com/office/officeart/2005/8/layout/process2"/>
    <dgm:cxn modelId="{35638E41-FCFB-432C-A4FD-C9917A4DD164}" type="presOf" srcId="{21E711E1-13E3-4866-B868-478BDECBFEAE}" destId="{8F22F2A2-85FA-4547-B3F1-8A470EEDF3BA}" srcOrd="1" destOrd="0" presId="urn:microsoft.com/office/officeart/2005/8/layout/process2"/>
    <dgm:cxn modelId="{64EEC242-B7B5-4EE6-AE4B-73BC86190B0D}" type="presOf" srcId="{7C4B7998-A144-4A5A-AF32-D95D12C9905C}" destId="{3D00AD7C-63A4-4D24-9690-9AE5AF49C566}" srcOrd="0" destOrd="0" presId="urn:microsoft.com/office/officeart/2005/8/layout/process2"/>
    <dgm:cxn modelId="{38203B48-F381-4A5C-9A2D-3C78D9977840}" type="presOf" srcId="{8A7100A2-26BF-442A-8566-F1812799A087}" destId="{F5B99D70-B035-4837-8E31-BF3656D7D257}" srcOrd="0" destOrd="0" presId="urn:microsoft.com/office/officeart/2005/8/layout/process2"/>
    <dgm:cxn modelId="{3DD00756-A841-4B11-ADAE-2C3F75010D0E}" type="presOf" srcId="{D77E572E-211E-4EC0-B549-4B04A11EE740}" destId="{B46981E4-3F72-4BB8-B114-E73A15C738B6}" srcOrd="0" destOrd="0" presId="urn:microsoft.com/office/officeart/2005/8/layout/process2"/>
    <dgm:cxn modelId="{733C3C78-5AB5-4C1D-A068-EFEE41CFAFF0}" type="presOf" srcId="{41F9B72A-F21A-4EF7-9FD6-904B949087A7}" destId="{2783B170-125E-42FC-9CF8-35107D0EE22E}" srcOrd="0" destOrd="0" presId="urn:microsoft.com/office/officeart/2005/8/layout/process2"/>
    <dgm:cxn modelId="{3B564B8B-F941-4921-963B-C4C98792C191}" type="presOf" srcId="{D9074063-9BBC-4B17-BCF6-AA13BB418688}" destId="{F742F7F5-2A71-4531-B498-B977582468A5}" srcOrd="0" destOrd="0" presId="urn:microsoft.com/office/officeart/2005/8/layout/process2"/>
    <dgm:cxn modelId="{180D73C6-D592-4E8E-A6E6-0A2CB4208CE4}" srcId="{F9784DFF-C3B7-4172-B12A-6740F86B548B}" destId="{D9074063-9BBC-4B17-BCF6-AA13BB418688}" srcOrd="2" destOrd="0" parTransId="{E428050E-2208-4DED-89D3-AA5A321755F3}" sibTransId="{8A7100A2-26BF-442A-8566-F1812799A087}"/>
    <dgm:cxn modelId="{27C5ECC9-03B0-4A4E-B1E2-00668F06E620}" type="presOf" srcId="{CCAB8446-F336-4205-9FB5-07102D6FCBFF}" destId="{3C1CA570-9BA8-4E73-B06F-01CAF7B7ACBB}" srcOrd="0" destOrd="0" presId="urn:microsoft.com/office/officeart/2005/8/layout/process2"/>
    <dgm:cxn modelId="{B43F42CF-9AAC-44CA-8BD8-99F8AD9FAEAF}" type="presOf" srcId="{D77E572E-211E-4EC0-B549-4B04A11EE740}" destId="{A5ACA0A1-32E0-40E8-9C51-51395E40927D}" srcOrd="1" destOrd="0" presId="urn:microsoft.com/office/officeart/2005/8/layout/process2"/>
    <dgm:cxn modelId="{C821CFE7-6516-4691-A5CD-881EE4898741}" srcId="{F9784DFF-C3B7-4172-B12A-6740F86B548B}" destId="{33DF521C-1E0E-476A-9EDF-93FDCFD621F5}" srcOrd="0" destOrd="0" parTransId="{0B36C307-CA69-44D4-A09F-60B83141722F}" sibTransId="{D77E572E-211E-4EC0-B549-4B04A11EE740}"/>
    <dgm:cxn modelId="{F2DD8AFF-50BB-48B5-BDBF-0AC8CB8547D8}" srcId="{F9784DFF-C3B7-4172-B12A-6740F86B548B}" destId="{41F9B72A-F21A-4EF7-9FD6-904B949087A7}" srcOrd="3" destOrd="0" parTransId="{C88303DB-F831-4602-B70E-B1C307117BFF}" sibTransId="{CCAB8446-F336-4205-9FB5-07102D6FCBFF}"/>
    <dgm:cxn modelId="{D0F8B72D-43B9-4220-A5C4-868E73A4AC21}" type="presParOf" srcId="{149E4D1B-A81A-45C2-ABA1-595B6707ED9C}" destId="{9ECBFD0E-7866-4982-9A3A-442012A78B0B}" srcOrd="0" destOrd="0" presId="urn:microsoft.com/office/officeart/2005/8/layout/process2"/>
    <dgm:cxn modelId="{AC8F51DC-62C9-4581-9574-B3EEFA673626}" type="presParOf" srcId="{149E4D1B-A81A-45C2-ABA1-595B6707ED9C}" destId="{B46981E4-3F72-4BB8-B114-E73A15C738B6}" srcOrd="1" destOrd="0" presId="urn:microsoft.com/office/officeart/2005/8/layout/process2"/>
    <dgm:cxn modelId="{6E7603AD-9EDE-4971-A438-38315EF7D1AC}" type="presParOf" srcId="{B46981E4-3F72-4BB8-B114-E73A15C738B6}" destId="{A5ACA0A1-32E0-40E8-9C51-51395E40927D}" srcOrd="0" destOrd="0" presId="urn:microsoft.com/office/officeart/2005/8/layout/process2"/>
    <dgm:cxn modelId="{90256E18-10CC-4FAE-BC0C-34E148C35E0B}" type="presParOf" srcId="{149E4D1B-A81A-45C2-ABA1-595B6707ED9C}" destId="{6221FA1F-57B0-4713-9BB0-E3F1DB2BE95B}" srcOrd="2" destOrd="0" presId="urn:microsoft.com/office/officeart/2005/8/layout/process2"/>
    <dgm:cxn modelId="{AE89E630-D969-420D-8300-A96B68A7E963}" type="presParOf" srcId="{149E4D1B-A81A-45C2-ABA1-595B6707ED9C}" destId="{C2E7F3AC-CF8E-47AF-904E-B391E0627A30}" srcOrd="3" destOrd="0" presId="urn:microsoft.com/office/officeart/2005/8/layout/process2"/>
    <dgm:cxn modelId="{896FFB29-82B4-4A7B-8311-0B439D6CF77F}" type="presParOf" srcId="{C2E7F3AC-CF8E-47AF-904E-B391E0627A30}" destId="{8F22F2A2-85FA-4547-B3F1-8A470EEDF3BA}" srcOrd="0" destOrd="0" presId="urn:microsoft.com/office/officeart/2005/8/layout/process2"/>
    <dgm:cxn modelId="{8723A519-1348-444D-923F-60C85112814D}" type="presParOf" srcId="{149E4D1B-A81A-45C2-ABA1-595B6707ED9C}" destId="{F742F7F5-2A71-4531-B498-B977582468A5}" srcOrd="4" destOrd="0" presId="urn:microsoft.com/office/officeart/2005/8/layout/process2"/>
    <dgm:cxn modelId="{11BAB6ED-94B7-4783-9740-2DFCF39D3B32}" type="presParOf" srcId="{149E4D1B-A81A-45C2-ABA1-595B6707ED9C}" destId="{F5B99D70-B035-4837-8E31-BF3656D7D257}" srcOrd="5" destOrd="0" presId="urn:microsoft.com/office/officeart/2005/8/layout/process2"/>
    <dgm:cxn modelId="{4123418A-78D1-4D9E-9344-0C768A73233D}" type="presParOf" srcId="{F5B99D70-B035-4837-8E31-BF3656D7D257}" destId="{62695F56-5F1F-4826-B856-87BAD263EC25}" srcOrd="0" destOrd="0" presId="urn:microsoft.com/office/officeart/2005/8/layout/process2"/>
    <dgm:cxn modelId="{51E3BF8D-EBA2-46FC-A37F-9055AB1F05C1}" type="presParOf" srcId="{149E4D1B-A81A-45C2-ABA1-595B6707ED9C}" destId="{2783B170-125E-42FC-9CF8-35107D0EE22E}" srcOrd="6" destOrd="0" presId="urn:microsoft.com/office/officeart/2005/8/layout/process2"/>
    <dgm:cxn modelId="{7F04C207-A6E1-42BB-8DDC-28780AC31665}" type="presParOf" srcId="{149E4D1B-A81A-45C2-ABA1-595B6707ED9C}" destId="{3C1CA570-9BA8-4E73-B06F-01CAF7B7ACBB}" srcOrd="7" destOrd="0" presId="urn:microsoft.com/office/officeart/2005/8/layout/process2"/>
    <dgm:cxn modelId="{BCD866B6-4A25-48B9-AB52-7B4F66B091F2}" type="presParOf" srcId="{3C1CA570-9BA8-4E73-B06F-01CAF7B7ACBB}" destId="{EAD15259-F946-48B3-A0F2-CCB5A04C56C8}" srcOrd="0" destOrd="0" presId="urn:microsoft.com/office/officeart/2005/8/layout/process2"/>
    <dgm:cxn modelId="{FD4CA61D-1B15-410C-A069-071E5806CC75}" type="presParOf" srcId="{149E4D1B-A81A-45C2-ABA1-595B6707ED9C}" destId="{3D00AD7C-63A4-4D24-9690-9AE5AF49C566}"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5836C-519B-C444-A539-BB6205EE98F2}"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pl-PL"/>
        </a:p>
      </dgm:t>
    </dgm:pt>
    <dgm:pt modelId="{BC09FE0C-4CBF-D144-AD52-E2759CAE2C22}">
      <dgm:prSet phldrT="[Tekst]" custT="1"/>
      <dgm:spPr/>
      <dgm:t>
        <a:bodyPr/>
        <a:lstStyle/>
        <a:p>
          <a:pPr>
            <a:buNone/>
          </a:pPr>
          <a:r>
            <a:rPr lang="pl-PL" sz="1200" b="1" dirty="0">
              <a:solidFill>
                <a:srgbClr val="000000"/>
              </a:solidFill>
              <a:latin typeface="Calibri" panose="020F0502020204030204"/>
              <a:ea typeface="+mn-ea"/>
              <a:cs typeface="+mn-cs"/>
            </a:rPr>
            <a:t>1. </a:t>
          </a:r>
          <a:r>
            <a:rPr lang="el-GR" sz="1200" b="1" dirty="0">
              <a:solidFill>
                <a:srgbClr val="000000"/>
              </a:solidFill>
              <a:latin typeface="Calibri" panose="020F0502020204030204"/>
              <a:ea typeface="+mn-ea"/>
              <a:cs typeface="+mn-cs"/>
            </a:rPr>
            <a:t>Αξιολογήστε τις ανάγκες κατάρτισης </a:t>
          </a:r>
          <a:endParaRPr lang="pl-PL" sz="1200" b="1" dirty="0">
            <a:solidFill>
              <a:srgbClr val="000000"/>
            </a:solidFill>
            <a:latin typeface="Calibri" panose="020F0502020204030204"/>
            <a:ea typeface="+mn-ea"/>
            <a:cs typeface="+mn-cs"/>
          </a:endParaRPr>
        </a:p>
      </dgm:t>
    </dgm:pt>
    <dgm:pt modelId="{A7E76257-EFC5-6F4F-BE01-EC2F2DA7F7FD}" type="parTrans" cxnId="{6032092B-014C-7D4F-B7D4-6FC4C6AC36FA}">
      <dgm:prSet/>
      <dgm:spPr/>
      <dgm:t>
        <a:bodyPr/>
        <a:lstStyle/>
        <a:p>
          <a:endParaRPr lang="pl-PL"/>
        </a:p>
      </dgm:t>
    </dgm:pt>
    <dgm:pt modelId="{BC855BEC-A6A2-5841-9838-F49FB84134DC}" type="sibTrans" cxnId="{6032092B-014C-7D4F-B7D4-6FC4C6AC36FA}">
      <dgm:prSet/>
      <dgm:spPr/>
      <dgm:t>
        <a:bodyPr/>
        <a:lstStyle/>
        <a:p>
          <a:endParaRPr lang="pl-PL"/>
        </a:p>
      </dgm:t>
    </dgm:pt>
    <dgm:pt modelId="{05C09806-6FCE-8547-8F2B-3F03B418E12A}">
      <dgm:prSet phldrT="[Tekst]" custT="1"/>
      <dgm:spPr/>
      <dgm:t>
        <a:bodyPr/>
        <a:lstStyle/>
        <a:p>
          <a:pPr>
            <a:buNone/>
          </a:pPr>
          <a:r>
            <a:rPr lang="pl-PL" sz="1200" b="1" dirty="0">
              <a:solidFill>
                <a:srgbClr val="000000"/>
              </a:solidFill>
              <a:latin typeface="Calibri" panose="020F0502020204030204"/>
              <a:ea typeface="+mn-ea"/>
              <a:cs typeface="+mn-cs"/>
            </a:rPr>
            <a:t>2. </a:t>
          </a:r>
          <a:r>
            <a:rPr lang="el-GR" sz="1200" b="1" dirty="0">
              <a:solidFill>
                <a:srgbClr val="000000"/>
              </a:solidFill>
              <a:latin typeface="Calibri" panose="020F0502020204030204"/>
              <a:ea typeface="+mn-ea"/>
              <a:cs typeface="+mn-cs"/>
            </a:rPr>
            <a:t>Σχεδιάστε την εκπαίδευση </a:t>
          </a:r>
          <a:endParaRPr lang="pl-PL" sz="1200" b="1" dirty="0">
            <a:solidFill>
              <a:srgbClr val="000000"/>
            </a:solidFill>
            <a:latin typeface="Calibri" panose="020F0502020204030204"/>
            <a:ea typeface="+mn-ea"/>
            <a:cs typeface="+mn-cs"/>
          </a:endParaRPr>
        </a:p>
      </dgm:t>
    </dgm:pt>
    <dgm:pt modelId="{6570E3A0-D1AF-DD40-A7AF-F9074FEF1AFE}" type="parTrans" cxnId="{5F521CE1-9EFF-814F-9BBF-A2E721A83CE2}">
      <dgm:prSet/>
      <dgm:spPr/>
      <dgm:t>
        <a:bodyPr/>
        <a:lstStyle/>
        <a:p>
          <a:endParaRPr lang="pl-PL"/>
        </a:p>
      </dgm:t>
    </dgm:pt>
    <dgm:pt modelId="{53B1C822-71B6-564E-B340-E4973914657C}" type="sibTrans" cxnId="{5F521CE1-9EFF-814F-9BBF-A2E721A83CE2}">
      <dgm:prSet/>
      <dgm:spPr/>
      <dgm:t>
        <a:bodyPr/>
        <a:lstStyle/>
        <a:p>
          <a:endParaRPr lang="pl-PL"/>
        </a:p>
      </dgm:t>
    </dgm:pt>
    <dgm:pt modelId="{2E31680E-1561-2440-A8B3-5761B5025ACC}">
      <dgm:prSet phldrT="[Tekst]" custT="1"/>
      <dgm:spPr/>
      <dgm:t>
        <a:bodyPr/>
        <a:lstStyle/>
        <a:p>
          <a:pPr>
            <a:buNone/>
          </a:pPr>
          <a:r>
            <a:rPr lang="pl-PL" sz="1200" b="1" dirty="0">
              <a:solidFill>
                <a:srgbClr val="000000"/>
              </a:solidFill>
              <a:latin typeface="Calibri" panose="020F0502020204030204"/>
              <a:ea typeface="+mn-ea"/>
              <a:cs typeface="+mn-cs"/>
            </a:rPr>
            <a:t>3. </a:t>
          </a:r>
          <a:r>
            <a:rPr lang="el-GR" sz="1200" b="1" dirty="0">
              <a:solidFill>
                <a:srgbClr val="000000"/>
              </a:solidFill>
              <a:latin typeface="Calibri" panose="020F0502020204030204"/>
              <a:ea typeface="+mn-ea"/>
              <a:cs typeface="+mn-cs"/>
            </a:rPr>
            <a:t>Παράδοση εκπαίδευσης</a:t>
          </a:r>
          <a:endParaRPr lang="pl-PL" sz="1200" dirty="0">
            <a:solidFill>
              <a:srgbClr val="000000"/>
            </a:solidFill>
          </a:endParaRPr>
        </a:p>
      </dgm:t>
    </dgm:pt>
    <dgm:pt modelId="{FA3DCF13-65CD-9A4B-920F-C34286F9E816}" type="parTrans" cxnId="{34C9194C-C49F-064C-86EC-E007E2B257CB}">
      <dgm:prSet/>
      <dgm:spPr/>
      <dgm:t>
        <a:bodyPr/>
        <a:lstStyle/>
        <a:p>
          <a:endParaRPr lang="pl-PL"/>
        </a:p>
      </dgm:t>
    </dgm:pt>
    <dgm:pt modelId="{CB69806F-A8CB-B345-BC16-55B794DCB9CA}" type="sibTrans" cxnId="{34C9194C-C49F-064C-86EC-E007E2B257CB}">
      <dgm:prSet/>
      <dgm:spPr/>
      <dgm:t>
        <a:bodyPr/>
        <a:lstStyle/>
        <a:p>
          <a:endParaRPr lang="pl-PL"/>
        </a:p>
      </dgm:t>
    </dgm:pt>
    <dgm:pt modelId="{E53D5985-AF54-4F4E-A64E-F223AF3D04DC}">
      <dgm:prSet/>
      <dgm:spPr/>
      <dgm:t>
        <a:bodyPr/>
        <a:lstStyle/>
        <a:p>
          <a:pPr>
            <a:buNone/>
          </a:pPr>
          <a:r>
            <a:rPr lang="el-GR" dirty="0">
              <a:solidFill>
                <a:srgbClr val="000000"/>
              </a:solidFill>
              <a:latin typeface="Calibri" panose="020F0502020204030204"/>
              <a:ea typeface="+mn-ea"/>
              <a:cs typeface="+mn-cs"/>
            </a:rPr>
            <a:t>Πληροφορίες που συλλέγονται από: προβλήματα που προκύπτουν, χαμηλές επιδόσεις, νέες προκλήσεις, ανάγκες των εργαζομένων</a:t>
          </a:r>
          <a:endParaRPr lang="pl-PL" dirty="0">
            <a:solidFill>
              <a:srgbClr val="000000"/>
            </a:solidFill>
          </a:endParaRPr>
        </a:p>
      </dgm:t>
    </dgm:pt>
    <dgm:pt modelId="{CE60EB7A-4723-E84F-9E8D-466350AD8EAA}" type="parTrans" cxnId="{914DBD28-8FF1-C84F-8EF3-94DDB598D2C9}">
      <dgm:prSet/>
      <dgm:spPr/>
      <dgm:t>
        <a:bodyPr/>
        <a:lstStyle/>
        <a:p>
          <a:endParaRPr lang="pl-PL"/>
        </a:p>
      </dgm:t>
    </dgm:pt>
    <dgm:pt modelId="{9ADA03D6-BDAD-F74B-8A10-86F65EB381B8}" type="sibTrans" cxnId="{914DBD28-8FF1-C84F-8EF3-94DDB598D2C9}">
      <dgm:prSet/>
      <dgm:spPr/>
      <dgm:t>
        <a:bodyPr/>
        <a:lstStyle/>
        <a:p>
          <a:endParaRPr lang="pl-PL"/>
        </a:p>
      </dgm:t>
    </dgm:pt>
    <dgm:pt modelId="{2269853F-50DE-7B4A-99A3-5C594036CBDD}">
      <dgm:prSet/>
      <dgm:spPr/>
      <dgm:t>
        <a:bodyPr/>
        <a:lstStyle/>
        <a:p>
          <a:r>
            <a:rPr lang="el-GR" dirty="0">
              <a:solidFill>
                <a:srgbClr val="000000"/>
              </a:solidFill>
              <a:latin typeface="Calibri" panose="020F0502020204030204"/>
              <a:ea typeface="+mn-ea"/>
              <a:cs typeface="+mn-cs"/>
            </a:rPr>
            <a:t>
Ποια μέθοδος μπορεί να χρησιμοποιηθεί; Σχετικά με την κατάρτιση εργασίας/από την κατάρτιση εργασίας 
</a:t>
          </a:r>
          <a:endParaRPr lang="pl-PL" dirty="0">
            <a:solidFill>
              <a:srgbClr val="000000"/>
            </a:solidFill>
          </a:endParaRPr>
        </a:p>
      </dgm:t>
    </dgm:pt>
    <dgm:pt modelId="{174C1A1C-C03F-D74F-B86E-F21C72B94D12}" type="parTrans" cxnId="{2A7109FF-16CE-B44E-A8C6-979F36CBF2B5}">
      <dgm:prSet/>
      <dgm:spPr/>
      <dgm:t>
        <a:bodyPr/>
        <a:lstStyle/>
        <a:p>
          <a:endParaRPr lang="pl-PL"/>
        </a:p>
      </dgm:t>
    </dgm:pt>
    <dgm:pt modelId="{17802A15-8F78-E748-89A1-B367FED0EF0E}" type="sibTrans" cxnId="{2A7109FF-16CE-B44E-A8C6-979F36CBF2B5}">
      <dgm:prSet/>
      <dgm:spPr/>
      <dgm:t>
        <a:bodyPr/>
        <a:lstStyle/>
        <a:p>
          <a:endParaRPr lang="pl-PL"/>
        </a:p>
      </dgm:t>
    </dgm:pt>
    <dgm:pt modelId="{A60BAAE4-3396-9C46-ADE8-47CCEF3E1FA2}">
      <dgm:prSet/>
      <dgm:spPr/>
      <dgm:t>
        <a:bodyPr/>
        <a:lstStyle/>
        <a:p>
          <a:endParaRPr lang="pl-PL" dirty="0">
            <a:solidFill>
              <a:srgbClr val="000000"/>
            </a:solidFill>
          </a:endParaRPr>
        </a:p>
      </dgm:t>
    </dgm:pt>
    <dgm:pt modelId="{3688BCBF-15CB-8A4A-8BB5-8BFF59AEF493}" type="parTrans" cxnId="{284D7018-8B99-C74D-917D-AEADA84A4E87}">
      <dgm:prSet/>
      <dgm:spPr/>
      <dgm:t>
        <a:bodyPr/>
        <a:lstStyle/>
        <a:p>
          <a:endParaRPr lang="pl-PL"/>
        </a:p>
      </dgm:t>
    </dgm:pt>
    <dgm:pt modelId="{89199CA5-FAD3-4246-8017-3904B127F944}" type="sibTrans" cxnId="{284D7018-8B99-C74D-917D-AEADA84A4E87}">
      <dgm:prSet/>
      <dgm:spPr/>
      <dgm:t>
        <a:bodyPr/>
        <a:lstStyle/>
        <a:p>
          <a:endParaRPr lang="pl-PL"/>
        </a:p>
      </dgm:t>
    </dgm:pt>
    <dgm:pt modelId="{079FFFFA-AC93-D944-8446-3F55E5E39631}">
      <dgm:prSet/>
      <dgm:spPr/>
      <dgm:t>
        <a:bodyPr/>
        <a:lstStyle/>
        <a:p>
          <a:r>
            <a:rPr lang="el-GR"/>
            <a:t>Όπου?
Όταν?
</a:t>
          </a:r>
          <a:endParaRPr lang="pl-PL" dirty="0"/>
        </a:p>
      </dgm:t>
    </dgm:pt>
    <dgm:pt modelId="{15F2626E-28DF-4748-8D96-7B14BCC79104}" type="parTrans" cxnId="{575A7CF6-C7F3-8246-A32D-C81DF41FEFD1}">
      <dgm:prSet/>
      <dgm:spPr/>
      <dgm:t>
        <a:bodyPr/>
        <a:lstStyle/>
        <a:p>
          <a:endParaRPr lang="pl-PL"/>
        </a:p>
      </dgm:t>
    </dgm:pt>
    <dgm:pt modelId="{B14AC170-3103-AC49-B78D-8370B66E9F62}" type="sibTrans" cxnId="{575A7CF6-C7F3-8246-A32D-C81DF41FEFD1}">
      <dgm:prSet/>
      <dgm:spPr/>
      <dgm:t>
        <a:bodyPr/>
        <a:lstStyle/>
        <a:p>
          <a:endParaRPr lang="pl-PL"/>
        </a:p>
      </dgm:t>
    </dgm:pt>
    <dgm:pt modelId="{D9432FA1-78AF-E141-906E-CA026C6AE1B5}">
      <dgm:prSet/>
      <dgm:spPr/>
      <dgm:t>
        <a:bodyPr/>
        <a:lstStyle/>
        <a:p>
          <a:r>
            <a:rPr lang="el-GR" dirty="0"/>
            <a:t>Όπου?
Όταν?
</a:t>
          </a:r>
          <a:endParaRPr lang="pl-PL" dirty="0"/>
        </a:p>
      </dgm:t>
    </dgm:pt>
    <dgm:pt modelId="{5A8C932D-B319-0A4E-BC9B-10FAE87D02A9}" type="parTrans" cxnId="{998B4D0D-634A-E74E-A0D7-CEECEE9098A6}">
      <dgm:prSet/>
      <dgm:spPr/>
      <dgm:t>
        <a:bodyPr/>
        <a:lstStyle/>
        <a:p>
          <a:endParaRPr lang="pl-PL"/>
        </a:p>
      </dgm:t>
    </dgm:pt>
    <dgm:pt modelId="{D0F176B7-F08A-B747-8CC1-C3189E52FA96}" type="sibTrans" cxnId="{998B4D0D-634A-E74E-A0D7-CEECEE9098A6}">
      <dgm:prSet/>
      <dgm:spPr/>
      <dgm:t>
        <a:bodyPr/>
        <a:lstStyle/>
        <a:p>
          <a:endParaRPr lang="pl-PL"/>
        </a:p>
      </dgm:t>
    </dgm:pt>
    <dgm:pt modelId="{53D991B8-345D-C541-9157-D29BD971B950}">
      <dgm:prSet/>
      <dgm:spPr/>
      <dgm:t>
        <a:bodyPr/>
        <a:lstStyle/>
        <a:p>
          <a:r>
            <a:rPr lang="el-GR" dirty="0"/>
            <a:t>Όπου?
Όταν?
</a:t>
          </a:r>
          <a:endParaRPr lang="pl-PL" dirty="0"/>
        </a:p>
      </dgm:t>
    </dgm:pt>
    <dgm:pt modelId="{30A5C56F-5DF5-9143-8095-C481433D2B30}" type="parTrans" cxnId="{EB10666E-014A-7645-BBB1-39265B0772A1}">
      <dgm:prSet/>
      <dgm:spPr/>
      <dgm:t>
        <a:bodyPr/>
        <a:lstStyle/>
        <a:p>
          <a:endParaRPr lang="pl-PL"/>
        </a:p>
      </dgm:t>
    </dgm:pt>
    <dgm:pt modelId="{CF258517-AF3E-ED46-A619-B34CABE0D2E6}" type="sibTrans" cxnId="{EB10666E-014A-7645-BBB1-39265B0772A1}">
      <dgm:prSet/>
      <dgm:spPr/>
      <dgm:t>
        <a:bodyPr/>
        <a:lstStyle/>
        <a:p>
          <a:endParaRPr lang="pl-PL"/>
        </a:p>
      </dgm:t>
    </dgm:pt>
    <dgm:pt modelId="{F57E9BEF-5DD2-804A-B343-60CE33C41B55}">
      <dgm:prSet phldrT="[Tekst]" custT="1"/>
      <dgm:spPr/>
      <dgm:t>
        <a:bodyPr/>
        <a:lstStyle/>
        <a:p>
          <a:pPr>
            <a:buNone/>
          </a:pPr>
          <a:r>
            <a:rPr lang="pl-PL" sz="1200" b="1" dirty="0">
              <a:solidFill>
                <a:srgbClr val="000000"/>
              </a:solidFill>
              <a:latin typeface="Calibri" panose="020F0502020204030204"/>
              <a:ea typeface="+mn-ea"/>
              <a:cs typeface="+mn-cs"/>
            </a:rPr>
            <a:t>4. </a:t>
          </a:r>
          <a:r>
            <a:rPr lang="el-GR" sz="1200" b="1" dirty="0">
              <a:solidFill>
                <a:srgbClr val="000000"/>
              </a:solidFill>
              <a:latin typeface="Calibri" panose="020F0502020204030204"/>
              <a:ea typeface="+mn-ea"/>
              <a:cs typeface="+mn-cs"/>
            </a:rPr>
            <a:t>Αξιολογήστε την εκπαίδευση</a:t>
          </a:r>
          <a:endParaRPr lang="pl-PL" sz="1200" b="1" dirty="0">
            <a:solidFill>
              <a:srgbClr val="000000"/>
            </a:solidFill>
            <a:latin typeface="Calibri" panose="020F0502020204030204"/>
            <a:ea typeface="+mn-ea"/>
            <a:cs typeface="+mn-cs"/>
          </a:endParaRPr>
        </a:p>
      </dgm:t>
    </dgm:pt>
    <dgm:pt modelId="{D47269A3-6786-AE42-AF5F-ACFCC9EBB479}" type="sibTrans" cxnId="{B0432E3C-3A05-3F43-831E-646BA2F90492}">
      <dgm:prSet/>
      <dgm:spPr/>
      <dgm:t>
        <a:bodyPr/>
        <a:lstStyle/>
        <a:p>
          <a:endParaRPr lang="pl-PL"/>
        </a:p>
      </dgm:t>
    </dgm:pt>
    <dgm:pt modelId="{86F6484A-03CE-4845-BD5E-2E1EA31C2C7B}" type="parTrans" cxnId="{B0432E3C-3A05-3F43-831E-646BA2F90492}">
      <dgm:prSet/>
      <dgm:spPr/>
      <dgm:t>
        <a:bodyPr/>
        <a:lstStyle/>
        <a:p>
          <a:endParaRPr lang="pl-PL"/>
        </a:p>
      </dgm:t>
    </dgm:pt>
    <dgm:pt modelId="{517CF346-C71C-2741-B48F-B6EC446262CB}">
      <dgm:prSet/>
      <dgm:spPr/>
      <dgm:t>
        <a:bodyPr/>
        <a:lstStyle/>
        <a:p>
          <a:r>
            <a:rPr lang="el-GR" dirty="0">
              <a:solidFill>
                <a:srgbClr val="000000"/>
              </a:solidFill>
              <a:latin typeface="Calibri" panose="020F0502020204030204"/>
              <a:ea typeface="+mn-ea"/>
              <a:cs typeface="+mn-cs"/>
            </a:rPr>
            <a:t>Ικανοποίηση των εργαζομένων,
γνώση των εργαζομένων και δεξιότητες
συμπεριφορές των εργαζομένων,
 αποτελέσματα επιχείρησης
</a:t>
          </a:r>
          <a:endParaRPr lang="pl-PL" dirty="0"/>
        </a:p>
      </dgm:t>
    </dgm:pt>
    <dgm:pt modelId="{C917E9D3-E263-5945-93E1-BF4859385689}" type="sibTrans" cxnId="{7BD50F74-CBB4-7342-8BDE-AF52124A2B8E}">
      <dgm:prSet/>
      <dgm:spPr/>
      <dgm:t>
        <a:bodyPr/>
        <a:lstStyle/>
        <a:p>
          <a:endParaRPr lang="pl-PL"/>
        </a:p>
      </dgm:t>
    </dgm:pt>
    <dgm:pt modelId="{FE73808A-CBCE-AA48-9F93-53893FB84B32}" type="parTrans" cxnId="{7BD50F74-CBB4-7342-8BDE-AF52124A2B8E}">
      <dgm:prSet/>
      <dgm:spPr/>
      <dgm:t>
        <a:bodyPr/>
        <a:lstStyle/>
        <a:p>
          <a:endParaRPr lang="pl-PL"/>
        </a:p>
      </dgm:t>
    </dgm:pt>
    <dgm:pt modelId="{989EBAD7-FDE6-5945-A513-9F6DDD6BF57C}">
      <dgm:prSet/>
      <dgm:spPr/>
      <dgm:t>
        <a:bodyPr/>
        <a:lstStyle/>
        <a:p>
          <a:r>
            <a:rPr lang="el-GR" dirty="0">
              <a:solidFill>
                <a:srgbClr val="000000"/>
              </a:solidFill>
              <a:latin typeface="Calibri" panose="020F0502020204030204"/>
              <a:ea typeface="+mn-ea"/>
              <a:cs typeface="+mn-cs"/>
            </a:rPr>
            <a:t>Ικανοποίηση των εργαζομένων,
γνώση των εργαζομένων και δεξιότητες
συμπεριφορές των εργαζομένων,
 αποτελέσματα επιχείρησης
</a:t>
          </a:r>
          <a:endParaRPr lang="pl-PL" dirty="0"/>
        </a:p>
      </dgm:t>
    </dgm:pt>
    <dgm:pt modelId="{FE8E9D84-A157-1F4C-8259-EE33396730BF}" type="sibTrans" cxnId="{1FDB1FA6-10DB-E540-96A9-FC7D04FE261C}">
      <dgm:prSet/>
      <dgm:spPr/>
      <dgm:t>
        <a:bodyPr/>
        <a:lstStyle/>
        <a:p>
          <a:endParaRPr lang="pl-PL"/>
        </a:p>
      </dgm:t>
    </dgm:pt>
    <dgm:pt modelId="{483F7A7A-60BC-1A48-8FA3-59DAB19C8876}" type="parTrans" cxnId="{1FDB1FA6-10DB-E540-96A9-FC7D04FE261C}">
      <dgm:prSet/>
      <dgm:spPr/>
      <dgm:t>
        <a:bodyPr/>
        <a:lstStyle/>
        <a:p>
          <a:endParaRPr lang="pl-PL"/>
        </a:p>
      </dgm:t>
    </dgm:pt>
    <dgm:pt modelId="{BEE874C8-BCA2-A94C-AF98-C45B41AE06DD}">
      <dgm:prSet/>
      <dgm:spPr/>
      <dgm:t>
        <a:bodyPr/>
        <a:lstStyle/>
        <a:p>
          <a:r>
            <a:rPr lang="el-GR" dirty="0">
              <a:solidFill>
                <a:srgbClr val="000000"/>
              </a:solidFill>
              <a:latin typeface="Calibri" panose="020F0502020204030204"/>
              <a:ea typeface="+mn-ea"/>
              <a:cs typeface="+mn-cs"/>
            </a:rPr>
            <a:t>Ικανοποίηση των εργαζομένων,
γνώση των εργαζομένων και δεξιότητες
συμπεριφορές των εργαζομένων,
 αποτελέσματα επιχείρησης
</a:t>
          </a:r>
          <a:endParaRPr lang="pl-PL" dirty="0"/>
        </a:p>
      </dgm:t>
    </dgm:pt>
    <dgm:pt modelId="{9E8B20B0-E44B-B445-BFC4-3699D3209E25}" type="sibTrans" cxnId="{1799D57C-E839-354E-9EE2-46B85585C838}">
      <dgm:prSet/>
      <dgm:spPr/>
      <dgm:t>
        <a:bodyPr/>
        <a:lstStyle/>
        <a:p>
          <a:endParaRPr lang="pl-PL"/>
        </a:p>
      </dgm:t>
    </dgm:pt>
    <dgm:pt modelId="{A055C0C4-C4D0-B949-9282-D7F3A3DCB56E}" type="parTrans" cxnId="{1799D57C-E839-354E-9EE2-46B85585C838}">
      <dgm:prSet/>
      <dgm:spPr/>
      <dgm:t>
        <a:bodyPr/>
        <a:lstStyle/>
        <a:p>
          <a:endParaRPr lang="pl-PL"/>
        </a:p>
      </dgm:t>
    </dgm:pt>
    <dgm:pt modelId="{6E5990B2-632E-694D-9190-80A2DCB11DFF}">
      <dgm:prSet/>
      <dgm:spPr/>
      <dgm:t>
        <a:bodyPr/>
        <a:lstStyle/>
        <a:p>
          <a:r>
            <a:rPr lang="el-GR" dirty="0">
              <a:solidFill>
                <a:srgbClr val="000000"/>
              </a:solidFill>
              <a:latin typeface="Calibri" panose="020F0502020204030204"/>
              <a:ea typeface="+mn-ea"/>
              <a:cs typeface="+mn-cs"/>
            </a:rPr>
            <a:t>Ικανοποίηση των εργαζομένων,
γνώση των εργαζομένων και δεξιότητες
συμπεριφορές των εργαζομένων,
 αποτελέσματα επιχείρησης
</a:t>
          </a:r>
          <a:endParaRPr lang="pl-PL" dirty="0"/>
        </a:p>
      </dgm:t>
    </dgm:pt>
    <dgm:pt modelId="{8657967C-7C30-4448-9977-E9FC3D1181CC}" type="sibTrans" cxnId="{9FE0A7B0-BD77-6542-8FB7-87515AD739AD}">
      <dgm:prSet/>
      <dgm:spPr/>
      <dgm:t>
        <a:bodyPr/>
        <a:lstStyle/>
        <a:p>
          <a:endParaRPr lang="pl-PL"/>
        </a:p>
      </dgm:t>
    </dgm:pt>
    <dgm:pt modelId="{C599E2B2-D2AA-9844-B783-F336A81CE45A}" type="parTrans" cxnId="{9FE0A7B0-BD77-6542-8FB7-87515AD739AD}">
      <dgm:prSet/>
      <dgm:spPr/>
      <dgm:t>
        <a:bodyPr/>
        <a:lstStyle/>
        <a:p>
          <a:endParaRPr lang="pl-PL"/>
        </a:p>
      </dgm:t>
    </dgm:pt>
    <dgm:pt modelId="{2809EC3B-BCE9-AC49-A45E-BF6F093DFC56}" type="pres">
      <dgm:prSet presAssocID="{05B5836C-519B-C444-A539-BB6205EE98F2}" presName="cycleMatrixDiagram" presStyleCnt="0">
        <dgm:presLayoutVars>
          <dgm:chMax val="1"/>
          <dgm:dir/>
          <dgm:animLvl val="lvl"/>
          <dgm:resizeHandles val="exact"/>
        </dgm:presLayoutVars>
      </dgm:prSet>
      <dgm:spPr/>
    </dgm:pt>
    <dgm:pt modelId="{4DFE8FA8-7575-9D43-A036-4666ECB1C540}" type="pres">
      <dgm:prSet presAssocID="{05B5836C-519B-C444-A539-BB6205EE98F2}" presName="children" presStyleCnt="0"/>
      <dgm:spPr/>
    </dgm:pt>
    <dgm:pt modelId="{7A89C816-17A8-A547-AEC7-17D621444714}" type="pres">
      <dgm:prSet presAssocID="{05B5836C-519B-C444-A539-BB6205EE98F2}" presName="child1group" presStyleCnt="0"/>
      <dgm:spPr/>
    </dgm:pt>
    <dgm:pt modelId="{37FB930F-3C62-B340-9354-AF18586731BA}" type="pres">
      <dgm:prSet presAssocID="{05B5836C-519B-C444-A539-BB6205EE98F2}" presName="child1" presStyleLbl="bgAcc1" presStyleIdx="0" presStyleCnt="4"/>
      <dgm:spPr/>
    </dgm:pt>
    <dgm:pt modelId="{FE1095F6-A584-0E43-9A9A-83441101CAB1}" type="pres">
      <dgm:prSet presAssocID="{05B5836C-519B-C444-A539-BB6205EE98F2}" presName="child1Text" presStyleLbl="bgAcc1" presStyleIdx="0" presStyleCnt="4">
        <dgm:presLayoutVars>
          <dgm:bulletEnabled val="1"/>
        </dgm:presLayoutVars>
      </dgm:prSet>
      <dgm:spPr/>
    </dgm:pt>
    <dgm:pt modelId="{A9A757F9-5E17-4FCE-B7B0-773DFACE6795}" type="pres">
      <dgm:prSet presAssocID="{05B5836C-519B-C444-A539-BB6205EE98F2}" presName="child2group" presStyleCnt="0"/>
      <dgm:spPr/>
    </dgm:pt>
    <dgm:pt modelId="{F2DD7CF7-E847-4935-B12E-86340E8AF57A}" type="pres">
      <dgm:prSet presAssocID="{05B5836C-519B-C444-A539-BB6205EE98F2}" presName="child2" presStyleLbl="bgAcc1" presStyleIdx="1" presStyleCnt="4"/>
      <dgm:spPr/>
    </dgm:pt>
    <dgm:pt modelId="{498748C3-485B-4AD0-B666-7FE6D09DC622}" type="pres">
      <dgm:prSet presAssocID="{05B5836C-519B-C444-A539-BB6205EE98F2}" presName="child2Text" presStyleLbl="bgAcc1" presStyleIdx="1" presStyleCnt="4">
        <dgm:presLayoutVars>
          <dgm:bulletEnabled val="1"/>
        </dgm:presLayoutVars>
      </dgm:prSet>
      <dgm:spPr/>
    </dgm:pt>
    <dgm:pt modelId="{20211376-C2AC-984A-8AFD-D5E451B9A5DD}" type="pres">
      <dgm:prSet presAssocID="{05B5836C-519B-C444-A539-BB6205EE98F2}" presName="child3group" presStyleCnt="0"/>
      <dgm:spPr/>
    </dgm:pt>
    <dgm:pt modelId="{7D2ACE0D-739F-C140-980E-32E76A4C3ED6}" type="pres">
      <dgm:prSet presAssocID="{05B5836C-519B-C444-A539-BB6205EE98F2}" presName="child3" presStyleLbl="bgAcc1" presStyleIdx="2" presStyleCnt="4"/>
      <dgm:spPr/>
    </dgm:pt>
    <dgm:pt modelId="{95F88935-67E2-FB46-90AF-7B440343B42D}" type="pres">
      <dgm:prSet presAssocID="{05B5836C-519B-C444-A539-BB6205EE98F2}" presName="child3Text" presStyleLbl="bgAcc1" presStyleIdx="2" presStyleCnt="4">
        <dgm:presLayoutVars>
          <dgm:bulletEnabled val="1"/>
        </dgm:presLayoutVars>
      </dgm:prSet>
      <dgm:spPr/>
    </dgm:pt>
    <dgm:pt modelId="{844D06F9-FD39-EA46-B2B4-48267BC8152F}" type="pres">
      <dgm:prSet presAssocID="{05B5836C-519B-C444-A539-BB6205EE98F2}" presName="child4group" presStyleCnt="0"/>
      <dgm:spPr/>
    </dgm:pt>
    <dgm:pt modelId="{265095C7-09D5-044E-A79F-922E60E3482C}" type="pres">
      <dgm:prSet presAssocID="{05B5836C-519B-C444-A539-BB6205EE98F2}" presName="child4" presStyleLbl="bgAcc1" presStyleIdx="3" presStyleCnt="4"/>
      <dgm:spPr/>
    </dgm:pt>
    <dgm:pt modelId="{8EB3445A-1724-7544-80DC-5588FE6F3221}" type="pres">
      <dgm:prSet presAssocID="{05B5836C-519B-C444-A539-BB6205EE98F2}" presName="child4Text" presStyleLbl="bgAcc1" presStyleIdx="3" presStyleCnt="4">
        <dgm:presLayoutVars>
          <dgm:bulletEnabled val="1"/>
        </dgm:presLayoutVars>
      </dgm:prSet>
      <dgm:spPr/>
    </dgm:pt>
    <dgm:pt modelId="{0809F732-D649-E947-9E37-FD9580BF4393}" type="pres">
      <dgm:prSet presAssocID="{05B5836C-519B-C444-A539-BB6205EE98F2}" presName="childPlaceholder" presStyleCnt="0"/>
      <dgm:spPr/>
    </dgm:pt>
    <dgm:pt modelId="{681F575F-B506-0E4C-851A-145527D9916F}" type="pres">
      <dgm:prSet presAssocID="{05B5836C-519B-C444-A539-BB6205EE98F2}" presName="circle" presStyleCnt="0"/>
      <dgm:spPr/>
    </dgm:pt>
    <dgm:pt modelId="{90364F32-0781-794B-8108-78B1E99B0972}" type="pres">
      <dgm:prSet presAssocID="{05B5836C-519B-C444-A539-BB6205EE98F2}" presName="quadrant1" presStyleLbl="node1" presStyleIdx="0" presStyleCnt="4" custScaleX="101896" custLinFactNeighborX="-1849" custLinFactNeighborY="2072">
        <dgm:presLayoutVars>
          <dgm:chMax val="1"/>
          <dgm:bulletEnabled val="1"/>
        </dgm:presLayoutVars>
      </dgm:prSet>
      <dgm:spPr/>
    </dgm:pt>
    <dgm:pt modelId="{D23EFA4E-B6F7-F14A-B3EF-335D2E616E70}" type="pres">
      <dgm:prSet presAssocID="{05B5836C-519B-C444-A539-BB6205EE98F2}" presName="quadrant2" presStyleLbl="node1" presStyleIdx="1" presStyleCnt="4">
        <dgm:presLayoutVars>
          <dgm:chMax val="1"/>
          <dgm:bulletEnabled val="1"/>
        </dgm:presLayoutVars>
      </dgm:prSet>
      <dgm:spPr/>
    </dgm:pt>
    <dgm:pt modelId="{F4A5AA9E-F405-2643-A462-09953381D0DC}" type="pres">
      <dgm:prSet presAssocID="{05B5836C-519B-C444-A539-BB6205EE98F2}" presName="quadrant3" presStyleLbl="node1" presStyleIdx="2" presStyleCnt="4">
        <dgm:presLayoutVars>
          <dgm:chMax val="1"/>
          <dgm:bulletEnabled val="1"/>
        </dgm:presLayoutVars>
      </dgm:prSet>
      <dgm:spPr/>
    </dgm:pt>
    <dgm:pt modelId="{5AA2E24B-C5C8-574D-BD04-DB98F3C3F26F}" type="pres">
      <dgm:prSet presAssocID="{05B5836C-519B-C444-A539-BB6205EE98F2}" presName="quadrant4" presStyleLbl="node1" presStyleIdx="3" presStyleCnt="4" custLinFactNeighborX="-2993" custLinFactNeighborY="9017">
        <dgm:presLayoutVars>
          <dgm:chMax val="1"/>
          <dgm:bulletEnabled val="1"/>
        </dgm:presLayoutVars>
      </dgm:prSet>
      <dgm:spPr/>
    </dgm:pt>
    <dgm:pt modelId="{E5F3727D-6102-0A46-A2E8-5D47B5650107}" type="pres">
      <dgm:prSet presAssocID="{05B5836C-519B-C444-A539-BB6205EE98F2}" presName="quadrantPlaceholder" presStyleCnt="0"/>
      <dgm:spPr/>
    </dgm:pt>
    <dgm:pt modelId="{AB27D471-A395-444A-A3D3-EB169B5CDF87}" type="pres">
      <dgm:prSet presAssocID="{05B5836C-519B-C444-A539-BB6205EE98F2}" presName="center1" presStyleLbl="fgShp" presStyleIdx="0" presStyleCnt="2"/>
      <dgm:spPr/>
    </dgm:pt>
    <dgm:pt modelId="{CD880F59-2117-4440-95C1-3938333F2EB6}" type="pres">
      <dgm:prSet presAssocID="{05B5836C-519B-C444-A539-BB6205EE98F2}" presName="center2" presStyleLbl="fgShp" presStyleIdx="1" presStyleCnt="2"/>
      <dgm:spPr/>
    </dgm:pt>
  </dgm:ptLst>
  <dgm:cxnLst>
    <dgm:cxn modelId="{998B4D0D-634A-E74E-A0D7-CEECEE9098A6}" srcId="{2E31680E-1561-2440-A8B3-5761B5025ACC}" destId="{D9432FA1-78AF-E141-906E-CA026C6AE1B5}" srcOrd="1" destOrd="0" parTransId="{5A8C932D-B319-0A4E-BC9B-10FAE87D02A9}" sibTransId="{D0F176B7-F08A-B747-8CC1-C3189E52FA96}"/>
    <dgm:cxn modelId="{5D64CE11-3D26-43CD-AA8D-63A2C0EA1887}" type="presOf" srcId="{079FFFFA-AC93-D944-8446-3F55E5E39631}" destId="{7D2ACE0D-739F-C140-980E-32E76A4C3ED6}" srcOrd="0" destOrd="0" presId="urn:microsoft.com/office/officeart/2005/8/layout/cycle4"/>
    <dgm:cxn modelId="{284D7018-8B99-C74D-917D-AEADA84A4E87}" srcId="{05C09806-6FCE-8547-8F2B-3F03B418E12A}" destId="{A60BAAE4-3396-9C46-ADE8-47CCEF3E1FA2}" srcOrd="0" destOrd="0" parTransId="{3688BCBF-15CB-8A4A-8BB5-8BFF59AEF493}" sibTransId="{89199CA5-FAD3-4246-8017-3904B127F944}"/>
    <dgm:cxn modelId="{A8AC2220-BAFE-4619-A38E-C54A2A7776B8}" type="presOf" srcId="{A60BAAE4-3396-9C46-ADE8-47CCEF3E1FA2}" destId="{F2DD7CF7-E847-4935-B12E-86340E8AF57A}" srcOrd="0" destOrd="0" presId="urn:microsoft.com/office/officeart/2005/8/layout/cycle4"/>
    <dgm:cxn modelId="{7CA15E22-8CCF-40AE-9DBB-A8AB23A5A9E1}" type="presOf" srcId="{6E5990B2-632E-694D-9190-80A2DCB11DFF}" destId="{265095C7-09D5-044E-A79F-922E60E3482C}" srcOrd="0" destOrd="3" presId="urn:microsoft.com/office/officeart/2005/8/layout/cycle4"/>
    <dgm:cxn modelId="{10C4AF28-9673-463E-99C4-C1E426734156}" type="presOf" srcId="{D9432FA1-78AF-E141-906E-CA026C6AE1B5}" destId="{7D2ACE0D-739F-C140-980E-32E76A4C3ED6}" srcOrd="0" destOrd="1" presId="urn:microsoft.com/office/officeart/2005/8/layout/cycle4"/>
    <dgm:cxn modelId="{914DBD28-8FF1-C84F-8EF3-94DDB598D2C9}" srcId="{BC09FE0C-4CBF-D144-AD52-E2759CAE2C22}" destId="{E53D5985-AF54-4F4E-A64E-F223AF3D04DC}" srcOrd="0" destOrd="0" parTransId="{CE60EB7A-4723-E84F-9E8D-466350AD8EAA}" sibTransId="{9ADA03D6-BDAD-F74B-8A10-86F65EB381B8}"/>
    <dgm:cxn modelId="{EE29ED28-EC23-47BB-9586-C57558CA255A}" type="presOf" srcId="{2E31680E-1561-2440-A8B3-5761B5025ACC}" destId="{F4A5AA9E-F405-2643-A462-09953381D0DC}" srcOrd="0" destOrd="0" presId="urn:microsoft.com/office/officeart/2005/8/layout/cycle4"/>
    <dgm:cxn modelId="{6032092B-014C-7D4F-B7D4-6FC4C6AC36FA}" srcId="{05B5836C-519B-C444-A539-BB6205EE98F2}" destId="{BC09FE0C-4CBF-D144-AD52-E2759CAE2C22}" srcOrd="0" destOrd="0" parTransId="{A7E76257-EFC5-6F4F-BE01-EC2F2DA7F7FD}" sibTransId="{BC855BEC-A6A2-5841-9838-F49FB84134DC}"/>
    <dgm:cxn modelId="{B0432E3C-3A05-3F43-831E-646BA2F90492}" srcId="{05B5836C-519B-C444-A539-BB6205EE98F2}" destId="{F57E9BEF-5DD2-804A-B343-60CE33C41B55}" srcOrd="3" destOrd="0" parTransId="{86F6484A-03CE-4845-BD5E-2E1EA31C2C7B}" sibTransId="{D47269A3-6786-AE42-AF5F-ACFCC9EBB479}"/>
    <dgm:cxn modelId="{895B643C-846B-8F44-89A7-EA44EAEA03DE}" type="presOf" srcId="{E53D5985-AF54-4F4E-A64E-F223AF3D04DC}" destId="{37FB930F-3C62-B340-9354-AF18586731BA}" srcOrd="0" destOrd="0" presId="urn:microsoft.com/office/officeart/2005/8/layout/cycle4"/>
    <dgm:cxn modelId="{A9F9D85F-63F9-A345-BC9F-D599DB00FD2A}" type="presOf" srcId="{BC09FE0C-4CBF-D144-AD52-E2759CAE2C22}" destId="{90364F32-0781-794B-8108-78B1E99B0972}" srcOrd="0" destOrd="0" presId="urn:microsoft.com/office/officeart/2005/8/layout/cycle4"/>
    <dgm:cxn modelId="{A8E6F465-0809-4C6F-A123-295B786EF86F}" type="presOf" srcId="{53D991B8-345D-C541-9157-D29BD971B950}" destId="{7D2ACE0D-739F-C140-980E-32E76A4C3ED6}" srcOrd="0" destOrd="2" presId="urn:microsoft.com/office/officeart/2005/8/layout/cycle4"/>
    <dgm:cxn modelId="{9246B36B-3C2A-470C-8539-B78D8773B098}" type="presOf" srcId="{05C09806-6FCE-8547-8F2B-3F03B418E12A}" destId="{D23EFA4E-B6F7-F14A-B3EF-335D2E616E70}" srcOrd="0" destOrd="0" presId="urn:microsoft.com/office/officeart/2005/8/layout/cycle4"/>
    <dgm:cxn modelId="{34C9194C-C49F-064C-86EC-E007E2B257CB}" srcId="{05B5836C-519B-C444-A539-BB6205EE98F2}" destId="{2E31680E-1561-2440-A8B3-5761B5025ACC}" srcOrd="2" destOrd="0" parTransId="{FA3DCF13-65CD-9A4B-920F-C34286F9E816}" sibTransId="{CB69806F-A8CB-B345-BC16-55B794DCB9CA}"/>
    <dgm:cxn modelId="{712C266D-EE71-1A4C-8822-028082935FA7}" type="presOf" srcId="{E53D5985-AF54-4F4E-A64E-F223AF3D04DC}" destId="{FE1095F6-A584-0E43-9A9A-83441101CAB1}" srcOrd="1" destOrd="0" presId="urn:microsoft.com/office/officeart/2005/8/layout/cycle4"/>
    <dgm:cxn modelId="{EB10666E-014A-7645-BBB1-39265B0772A1}" srcId="{2E31680E-1561-2440-A8B3-5761B5025ACC}" destId="{53D991B8-345D-C541-9157-D29BD971B950}" srcOrd="2" destOrd="0" parTransId="{30A5C56F-5DF5-9143-8095-C481433D2B30}" sibTransId="{CF258517-AF3E-ED46-A619-B34CABE0D2E6}"/>
    <dgm:cxn modelId="{4091FC50-4489-4F87-9EB6-1FB37AAF9AD9}" type="presOf" srcId="{A60BAAE4-3396-9C46-ADE8-47CCEF3E1FA2}" destId="{498748C3-485B-4AD0-B666-7FE6D09DC622}" srcOrd="1" destOrd="0" presId="urn:microsoft.com/office/officeart/2005/8/layout/cycle4"/>
    <dgm:cxn modelId="{7BD50F74-CBB4-7342-8BDE-AF52124A2B8E}" srcId="{F57E9BEF-5DD2-804A-B343-60CE33C41B55}" destId="{517CF346-C71C-2741-B48F-B6EC446262CB}" srcOrd="0" destOrd="0" parTransId="{FE73808A-CBCE-AA48-9F93-53893FB84B32}" sibTransId="{C917E9D3-E263-5945-93E1-BF4859385689}"/>
    <dgm:cxn modelId="{37726974-4934-44E1-8B14-365F7A9B14A9}" type="presOf" srcId="{6E5990B2-632E-694D-9190-80A2DCB11DFF}" destId="{8EB3445A-1724-7544-80DC-5588FE6F3221}" srcOrd="1" destOrd="3" presId="urn:microsoft.com/office/officeart/2005/8/layout/cycle4"/>
    <dgm:cxn modelId="{1799D57C-E839-354E-9EE2-46B85585C838}" srcId="{F57E9BEF-5DD2-804A-B343-60CE33C41B55}" destId="{BEE874C8-BCA2-A94C-AF98-C45B41AE06DD}" srcOrd="2" destOrd="0" parTransId="{A055C0C4-C4D0-B949-9282-D7F3A3DCB56E}" sibTransId="{9E8B20B0-E44B-B445-BFC4-3699D3209E25}"/>
    <dgm:cxn modelId="{C6A52384-F718-4619-88D2-E7D95EC0E71E}" type="presOf" srcId="{53D991B8-345D-C541-9157-D29BD971B950}" destId="{95F88935-67E2-FB46-90AF-7B440343B42D}" srcOrd="1" destOrd="2" presId="urn:microsoft.com/office/officeart/2005/8/layout/cycle4"/>
    <dgm:cxn modelId="{87A4C484-97C6-564C-94A1-EE4B11BE58FC}" type="presOf" srcId="{05B5836C-519B-C444-A539-BB6205EE98F2}" destId="{2809EC3B-BCE9-AC49-A45E-BF6F093DFC56}" srcOrd="0" destOrd="0" presId="urn:microsoft.com/office/officeart/2005/8/layout/cycle4"/>
    <dgm:cxn modelId="{CCD5DE85-31C4-41BA-965B-332FEF569C60}" type="presOf" srcId="{BEE874C8-BCA2-A94C-AF98-C45B41AE06DD}" destId="{265095C7-09D5-044E-A79F-922E60E3482C}" srcOrd="0" destOrd="2" presId="urn:microsoft.com/office/officeart/2005/8/layout/cycle4"/>
    <dgm:cxn modelId="{0989E988-4616-4310-9C1E-5DF79B305766}" type="presOf" srcId="{517CF346-C71C-2741-B48F-B6EC446262CB}" destId="{265095C7-09D5-044E-A79F-922E60E3482C}" srcOrd="0" destOrd="0" presId="urn:microsoft.com/office/officeart/2005/8/layout/cycle4"/>
    <dgm:cxn modelId="{50F1BB9D-0487-439E-8631-651D25C88BF1}" type="presOf" srcId="{F57E9BEF-5DD2-804A-B343-60CE33C41B55}" destId="{5AA2E24B-C5C8-574D-BD04-DB98F3C3F26F}" srcOrd="0" destOrd="0" presId="urn:microsoft.com/office/officeart/2005/8/layout/cycle4"/>
    <dgm:cxn modelId="{54450BA0-5ACD-4A3D-BE52-0139E1AFB12E}" type="presOf" srcId="{989EBAD7-FDE6-5945-A513-9F6DDD6BF57C}" destId="{265095C7-09D5-044E-A79F-922E60E3482C}" srcOrd="0" destOrd="1" presId="urn:microsoft.com/office/officeart/2005/8/layout/cycle4"/>
    <dgm:cxn modelId="{1FDB1FA6-10DB-E540-96A9-FC7D04FE261C}" srcId="{F57E9BEF-5DD2-804A-B343-60CE33C41B55}" destId="{989EBAD7-FDE6-5945-A513-9F6DDD6BF57C}" srcOrd="1" destOrd="0" parTransId="{483F7A7A-60BC-1A48-8FA3-59DAB19C8876}" sibTransId="{FE8E9D84-A157-1F4C-8259-EE33396730BF}"/>
    <dgm:cxn modelId="{9FE0A7B0-BD77-6542-8FB7-87515AD739AD}" srcId="{F57E9BEF-5DD2-804A-B343-60CE33C41B55}" destId="{6E5990B2-632E-694D-9190-80A2DCB11DFF}" srcOrd="3" destOrd="0" parTransId="{C599E2B2-D2AA-9844-B783-F336A81CE45A}" sibTransId="{8657967C-7C30-4448-9977-E9FC3D1181CC}"/>
    <dgm:cxn modelId="{0DEAF0B8-D9C5-44F0-BCEE-AB8791F244D8}" type="presOf" srcId="{D9432FA1-78AF-E141-906E-CA026C6AE1B5}" destId="{95F88935-67E2-FB46-90AF-7B440343B42D}" srcOrd="1" destOrd="1" presId="urn:microsoft.com/office/officeart/2005/8/layout/cycle4"/>
    <dgm:cxn modelId="{1ED585C6-44E4-4C36-ADFE-DD6717D517BB}" type="presOf" srcId="{2269853F-50DE-7B4A-99A3-5C594036CBDD}" destId="{F2DD7CF7-E847-4935-B12E-86340E8AF57A}" srcOrd="0" destOrd="1" presId="urn:microsoft.com/office/officeart/2005/8/layout/cycle4"/>
    <dgm:cxn modelId="{7AE2B1CB-285A-4694-BF85-0B6FD499EFD0}" type="presOf" srcId="{517CF346-C71C-2741-B48F-B6EC446262CB}" destId="{8EB3445A-1724-7544-80DC-5588FE6F3221}" srcOrd="1" destOrd="0" presId="urn:microsoft.com/office/officeart/2005/8/layout/cycle4"/>
    <dgm:cxn modelId="{4D5749CD-8D87-4EAD-859F-ECF1DA0358FE}" type="presOf" srcId="{079FFFFA-AC93-D944-8446-3F55E5E39631}" destId="{95F88935-67E2-FB46-90AF-7B440343B42D}" srcOrd="1" destOrd="0" presId="urn:microsoft.com/office/officeart/2005/8/layout/cycle4"/>
    <dgm:cxn modelId="{47E3C9D7-761B-49F0-8BBA-509ABFC1BBA7}" type="presOf" srcId="{2269853F-50DE-7B4A-99A3-5C594036CBDD}" destId="{498748C3-485B-4AD0-B666-7FE6D09DC622}" srcOrd="1" destOrd="1" presId="urn:microsoft.com/office/officeart/2005/8/layout/cycle4"/>
    <dgm:cxn modelId="{4E4306DB-7774-43F5-9301-E185C2A0C42C}" type="presOf" srcId="{989EBAD7-FDE6-5945-A513-9F6DDD6BF57C}" destId="{8EB3445A-1724-7544-80DC-5588FE6F3221}" srcOrd="1" destOrd="1" presId="urn:microsoft.com/office/officeart/2005/8/layout/cycle4"/>
    <dgm:cxn modelId="{5F521CE1-9EFF-814F-9BBF-A2E721A83CE2}" srcId="{05B5836C-519B-C444-A539-BB6205EE98F2}" destId="{05C09806-6FCE-8547-8F2B-3F03B418E12A}" srcOrd="1" destOrd="0" parTransId="{6570E3A0-D1AF-DD40-A7AF-F9074FEF1AFE}" sibTransId="{53B1C822-71B6-564E-B340-E4973914657C}"/>
    <dgm:cxn modelId="{A120E5ED-99F7-471F-A188-A721F0F376C4}" type="presOf" srcId="{BEE874C8-BCA2-A94C-AF98-C45B41AE06DD}" destId="{8EB3445A-1724-7544-80DC-5588FE6F3221}" srcOrd="1" destOrd="2" presId="urn:microsoft.com/office/officeart/2005/8/layout/cycle4"/>
    <dgm:cxn modelId="{575A7CF6-C7F3-8246-A32D-C81DF41FEFD1}" srcId="{2E31680E-1561-2440-A8B3-5761B5025ACC}" destId="{079FFFFA-AC93-D944-8446-3F55E5E39631}" srcOrd="0" destOrd="0" parTransId="{15F2626E-28DF-4748-8D96-7B14BCC79104}" sibTransId="{B14AC170-3103-AC49-B78D-8370B66E9F62}"/>
    <dgm:cxn modelId="{2A7109FF-16CE-B44E-A8C6-979F36CBF2B5}" srcId="{05C09806-6FCE-8547-8F2B-3F03B418E12A}" destId="{2269853F-50DE-7B4A-99A3-5C594036CBDD}" srcOrd="1" destOrd="0" parTransId="{174C1A1C-C03F-D74F-B86E-F21C72B94D12}" sibTransId="{17802A15-8F78-E748-89A1-B367FED0EF0E}"/>
    <dgm:cxn modelId="{AB0091A3-4067-5C43-86E2-733169D0A2AA}" type="presParOf" srcId="{2809EC3B-BCE9-AC49-A45E-BF6F093DFC56}" destId="{4DFE8FA8-7575-9D43-A036-4666ECB1C540}" srcOrd="0" destOrd="0" presId="urn:microsoft.com/office/officeart/2005/8/layout/cycle4"/>
    <dgm:cxn modelId="{03C3277D-D593-6A4B-B5F4-701712EDC19B}" type="presParOf" srcId="{4DFE8FA8-7575-9D43-A036-4666ECB1C540}" destId="{7A89C816-17A8-A547-AEC7-17D621444714}" srcOrd="0" destOrd="0" presId="urn:microsoft.com/office/officeart/2005/8/layout/cycle4"/>
    <dgm:cxn modelId="{C50CBBB3-F34B-A344-9DC3-EDB4B60EBC4A}" type="presParOf" srcId="{7A89C816-17A8-A547-AEC7-17D621444714}" destId="{37FB930F-3C62-B340-9354-AF18586731BA}" srcOrd="0" destOrd="0" presId="urn:microsoft.com/office/officeart/2005/8/layout/cycle4"/>
    <dgm:cxn modelId="{FB018B08-8F4D-C746-8F36-121172DED63C}" type="presParOf" srcId="{7A89C816-17A8-A547-AEC7-17D621444714}" destId="{FE1095F6-A584-0E43-9A9A-83441101CAB1}" srcOrd="1" destOrd="0" presId="urn:microsoft.com/office/officeart/2005/8/layout/cycle4"/>
    <dgm:cxn modelId="{DB508BE0-81CA-499F-96F0-9F1D7712C46D}" type="presParOf" srcId="{4DFE8FA8-7575-9D43-A036-4666ECB1C540}" destId="{A9A757F9-5E17-4FCE-B7B0-773DFACE6795}" srcOrd="1" destOrd="0" presId="urn:microsoft.com/office/officeart/2005/8/layout/cycle4"/>
    <dgm:cxn modelId="{2BCC892E-AAAB-4A9D-B257-26672669F75E}" type="presParOf" srcId="{A9A757F9-5E17-4FCE-B7B0-773DFACE6795}" destId="{F2DD7CF7-E847-4935-B12E-86340E8AF57A}" srcOrd="0" destOrd="0" presId="urn:microsoft.com/office/officeart/2005/8/layout/cycle4"/>
    <dgm:cxn modelId="{25A1E883-FDC9-428B-8D28-0E505406BE89}" type="presParOf" srcId="{A9A757F9-5E17-4FCE-B7B0-773DFACE6795}" destId="{498748C3-485B-4AD0-B666-7FE6D09DC622}" srcOrd="1" destOrd="0" presId="urn:microsoft.com/office/officeart/2005/8/layout/cycle4"/>
    <dgm:cxn modelId="{71140CF6-9FE2-6243-980E-845382499F12}" type="presParOf" srcId="{4DFE8FA8-7575-9D43-A036-4666ECB1C540}" destId="{20211376-C2AC-984A-8AFD-D5E451B9A5DD}" srcOrd="2" destOrd="0" presId="urn:microsoft.com/office/officeart/2005/8/layout/cycle4"/>
    <dgm:cxn modelId="{49CFAC8D-E505-5F4D-84C9-071DA4B8313F}" type="presParOf" srcId="{20211376-C2AC-984A-8AFD-D5E451B9A5DD}" destId="{7D2ACE0D-739F-C140-980E-32E76A4C3ED6}" srcOrd="0" destOrd="0" presId="urn:microsoft.com/office/officeart/2005/8/layout/cycle4"/>
    <dgm:cxn modelId="{AF2DAA7C-78A3-984D-8402-D67BADA35379}" type="presParOf" srcId="{20211376-C2AC-984A-8AFD-D5E451B9A5DD}" destId="{95F88935-67E2-FB46-90AF-7B440343B42D}" srcOrd="1" destOrd="0" presId="urn:microsoft.com/office/officeart/2005/8/layout/cycle4"/>
    <dgm:cxn modelId="{1F276BA3-3984-474D-8DC2-F5A36DAC62A6}" type="presParOf" srcId="{4DFE8FA8-7575-9D43-A036-4666ECB1C540}" destId="{844D06F9-FD39-EA46-B2B4-48267BC8152F}" srcOrd="3" destOrd="0" presId="urn:microsoft.com/office/officeart/2005/8/layout/cycle4"/>
    <dgm:cxn modelId="{361C8E6F-6399-7947-B106-385001EFFCB0}" type="presParOf" srcId="{844D06F9-FD39-EA46-B2B4-48267BC8152F}" destId="{265095C7-09D5-044E-A79F-922E60E3482C}" srcOrd="0" destOrd="0" presId="urn:microsoft.com/office/officeart/2005/8/layout/cycle4"/>
    <dgm:cxn modelId="{4996D433-2E73-9644-8847-C262898CC6C9}" type="presParOf" srcId="{844D06F9-FD39-EA46-B2B4-48267BC8152F}" destId="{8EB3445A-1724-7544-80DC-5588FE6F3221}" srcOrd="1" destOrd="0" presId="urn:microsoft.com/office/officeart/2005/8/layout/cycle4"/>
    <dgm:cxn modelId="{521D8440-D8FC-0740-A6D4-6A0388D86258}" type="presParOf" srcId="{4DFE8FA8-7575-9D43-A036-4666ECB1C540}" destId="{0809F732-D649-E947-9E37-FD9580BF4393}" srcOrd="4" destOrd="0" presId="urn:microsoft.com/office/officeart/2005/8/layout/cycle4"/>
    <dgm:cxn modelId="{2AB00364-4DE7-F945-AA62-76C8B3DF506D}" type="presParOf" srcId="{2809EC3B-BCE9-AC49-A45E-BF6F093DFC56}" destId="{681F575F-B506-0E4C-851A-145527D9916F}" srcOrd="1" destOrd="0" presId="urn:microsoft.com/office/officeart/2005/8/layout/cycle4"/>
    <dgm:cxn modelId="{B7C0460D-5B0C-7745-BEE8-FC8D163B5EB5}" type="presParOf" srcId="{681F575F-B506-0E4C-851A-145527D9916F}" destId="{90364F32-0781-794B-8108-78B1E99B0972}" srcOrd="0" destOrd="0" presId="urn:microsoft.com/office/officeart/2005/8/layout/cycle4"/>
    <dgm:cxn modelId="{53E96D5C-8497-4445-93F7-817F5ECD4263}" type="presParOf" srcId="{681F575F-B506-0E4C-851A-145527D9916F}" destId="{D23EFA4E-B6F7-F14A-B3EF-335D2E616E70}" srcOrd="1" destOrd="0" presId="urn:microsoft.com/office/officeart/2005/8/layout/cycle4"/>
    <dgm:cxn modelId="{D99DEFA7-D0BD-5642-9C27-1574D5C1C823}" type="presParOf" srcId="{681F575F-B506-0E4C-851A-145527D9916F}" destId="{F4A5AA9E-F405-2643-A462-09953381D0DC}" srcOrd="2" destOrd="0" presId="urn:microsoft.com/office/officeart/2005/8/layout/cycle4"/>
    <dgm:cxn modelId="{0C486C3E-4F6C-AD43-A61F-4698913C625D}" type="presParOf" srcId="{681F575F-B506-0E4C-851A-145527D9916F}" destId="{5AA2E24B-C5C8-574D-BD04-DB98F3C3F26F}" srcOrd="3" destOrd="0" presId="urn:microsoft.com/office/officeart/2005/8/layout/cycle4"/>
    <dgm:cxn modelId="{DD8917D1-889A-9742-A100-F2B9F98970C2}" type="presParOf" srcId="{681F575F-B506-0E4C-851A-145527D9916F}" destId="{E5F3727D-6102-0A46-A2E8-5D47B5650107}" srcOrd="4" destOrd="0" presId="urn:microsoft.com/office/officeart/2005/8/layout/cycle4"/>
    <dgm:cxn modelId="{D7A63318-E6A6-984A-B7CA-F66210AC5D8B}" type="presParOf" srcId="{2809EC3B-BCE9-AC49-A45E-BF6F093DFC56}" destId="{AB27D471-A395-444A-A3D3-EB169B5CDF87}" srcOrd="2" destOrd="0" presId="urn:microsoft.com/office/officeart/2005/8/layout/cycle4"/>
    <dgm:cxn modelId="{65EBA7C5-57B0-B743-9F29-B1D84AEC2F03}" type="presParOf" srcId="{2809EC3B-BCE9-AC49-A45E-BF6F093DFC56}" destId="{CD880F59-2117-4440-95C1-3938333F2EB6}"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1FAF0-D590-7F45-B211-4DACB7B7DBA6}" type="doc">
      <dgm:prSet loTypeId="urn:microsoft.com/office/officeart/2005/8/layout/pyramid2" loCatId="" qsTypeId="urn:microsoft.com/office/officeart/2005/8/quickstyle/simple1" qsCatId="simple" csTypeId="urn:microsoft.com/office/officeart/2005/8/colors/accent1_2" csCatId="accent1" phldr="1"/>
      <dgm:spPr/>
    </dgm:pt>
    <dgm:pt modelId="{5CBF7D5D-57FB-C94D-9118-0D6038EBE1FC}">
      <dgm:prSet phldrT="[Tekst]" custT="1"/>
      <dgm:spPr/>
      <dgm:t>
        <a:bodyPr/>
        <a:lstStyle/>
        <a:p>
          <a:r>
            <a:rPr lang="el-GR" sz="1100" b="1" dirty="0"/>
            <a:t>Οφέλη
Υγεία-περίθαλψη, ισορροπία εργασίας-ζωής, ψυχαγωγία, </a:t>
          </a:r>
          <a:r>
            <a:rPr lang="el-GR" sz="1100" b="1" dirty="0" err="1"/>
            <a:t>perks</a:t>
          </a:r>
          <a:r>
            <a:rPr lang="el-GR" sz="1100" b="1" dirty="0"/>
            <a:t>, κ. </a:t>
          </a:r>
          <a:r>
            <a:rPr lang="el-GR" sz="1100" b="1" dirty="0" err="1"/>
            <a:t>λπ</a:t>
          </a:r>
          <a:r>
            <a:rPr lang="el-GR" sz="1100" b="1" dirty="0"/>
            <a:t>. 
</a:t>
          </a:r>
          <a:endParaRPr lang="pl-PL" sz="900" dirty="0"/>
        </a:p>
      </dgm:t>
    </dgm:pt>
    <dgm:pt modelId="{6CC5281E-49DF-3046-BD34-C1D0E41E2416}" type="parTrans" cxnId="{BA0F79FC-3B44-3949-A370-DD879650EF02}">
      <dgm:prSet/>
      <dgm:spPr/>
      <dgm:t>
        <a:bodyPr/>
        <a:lstStyle/>
        <a:p>
          <a:endParaRPr lang="pl-PL"/>
        </a:p>
      </dgm:t>
    </dgm:pt>
    <dgm:pt modelId="{DC8C085C-8AA1-8B4D-8833-C3CBFF2FDB14}" type="sibTrans" cxnId="{BA0F79FC-3B44-3949-A370-DD879650EF02}">
      <dgm:prSet/>
      <dgm:spPr/>
      <dgm:t>
        <a:bodyPr/>
        <a:lstStyle/>
        <a:p>
          <a:endParaRPr lang="pl-PL"/>
        </a:p>
      </dgm:t>
    </dgm:pt>
    <dgm:pt modelId="{59222E2D-51B6-4E48-96B7-81E9E5358500}">
      <dgm:prSet phldrT="[Tekst]" custT="1"/>
      <dgm:spPr/>
      <dgm:t>
        <a:bodyPr/>
        <a:lstStyle/>
        <a:p>
          <a:r>
            <a:rPr lang="el-GR" sz="1100" b="1" dirty="0"/>
            <a:t>Κίνητρα
Βραχυπρόθεσμα και μακροπρόθεσμα και ομαδικά μπόνους) 
</a:t>
          </a:r>
          <a:endParaRPr lang="pl-PL" sz="900" dirty="0"/>
        </a:p>
      </dgm:t>
    </dgm:pt>
    <dgm:pt modelId="{65BFE5AA-7737-3C45-A874-0AF56BE302BE}" type="parTrans" cxnId="{A6305769-B7A2-C844-B0C8-B6BA111B8409}">
      <dgm:prSet/>
      <dgm:spPr/>
      <dgm:t>
        <a:bodyPr/>
        <a:lstStyle/>
        <a:p>
          <a:endParaRPr lang="pl-PL"/>
        </a:p>
      </dgm:t>
    </dgm:pt>
    <dgm:pt modelId="{497FECFD-E10B-7C41-A001-0F1F86DB4325}" type="sibTrans" cxnId="{A6305769-B7A2-C844-B0C8-B6BA111B8409}">
      <dgm:prSet/>
      <dgm:spPr/>
      <dgm:t>
        <a:bodyPr/>
        <a:lstStyle/>
        <a:p>
          <a:endParaRPr lang="pl-PL"/>
        </a:p>
      </dgm:t>
    </dgm:pt>
    <dgm:pt modelId="{AEBC2F53-C70D-264C-B658-063066EAA64C}">
      <dgm:prSet phldrT="[Tekst]" custT="1"/>
      <dgm:spPr/>
      <dgm:t>
        <a:bodyPr/>
        <a:lstStyle/>
        <a:p>
          <a:r>
            <a:rPr lang="el-GR" sz="1100" b="1" dirty="0"/>
            <a:t>Βάση πληρωμής 
</a:t>
          </a:r>
          <a:endParaRPr lang="pl-PL" sz="1100" b="1" dirty="0"/>
        </a:p>
      </dgm:t>
    </dgm:pt>
    <dgm:pt modelId="{0E3EC345-A638-F345-A39C-C2425C42D5E3}" type="parTrans" cxnId="{A54ADA18-37F6-C143-973A-5D6AA439CCC0}">
      <dgm:prSet/>
      <dgm:spPr/>
      <dgm:t>
        <a:bodyPr/>
        <a:lstStyle/>
        <a:p>
          <a:endParaRPr lang="pl-PL"/>
        </a:p>
      </dgm:t>
    </dgm:pt>
    <dgm:pt modelId="{B319F934-CCD2-6247-9D59-46196033B471}" type="sibTrans" cxnId="{A54ADA18-37F6-C143-973A-5D6AA439CCC0}">
      <dgm:prSet/>
      <dgm:spPr/>
      <dgm:t>
        <a:bodyPr/>
        <a:lstStyle/>
        <a:p>
          <a:endParaRPr lang="pl-PL"/>
        </a:p>
      </dgm:t>
    </dgm:pt>
    <dgm:pt modelId="{059CE469-D223-E345-BB8E-CCB53A04024F}" type="pres">
      <dgm:prSet presAssocID="{69C1FAF0-D590-7F45-B211-4DACB7B7DBA6}" presName="compositeShape" presStyleCnt="0">
        <dgm:presLayoutVars>
          <dgm:dir/>
          <dgm:resizeHandles/>
        </dgm:presLayoutVars>
      </dgm:prSet>
      <dgm:spPr/>
    </dgm:pt>
    <dgm:pt modelId="{88DB6816-BFE6-A94D-8630-455280727902}" type="pres">
      <dgm:prSet presAssocID="{69C1FAF0-D590-7F45-B211-4DACB7B7DBA6}" presName="pyramid" presStyleLbl="node1" presStyleIdx="0" presStyleCnt="1"/>
      <dgm:spPr/>
    </dgm:pt>
    <dgm:pt modelId="{EE898383-B95A-D843-90AF-EA4A276C431E}" type="pres">
      <dgm:prSet presAssocID="{69C1FAF0-D590-7F45-B211-4DACB7B7DBA6}" presName="theList" presStyleCnt="0"/>
      <dgm:spPr/>
    </dgm:pt>
    <dgm:pt modelId="{95E6C211-5E6C-1D4F-BFE4-E697076EA73A}" type="pres">
      <dgm:prSet presAssocID="{5CBF7D5D-57FB-C94D-9118-0D6038EBE1FC}" presName="aNode" presStyleLbl="fgAcc1" presStyleIdx="0" presStyleCnt="3" custLinFactY="34408" custLinFactNeighborX="-16586" custLinFactNeighborY="100000">
        <dgm:presLayoutVars>
          <dgm:bulletEnabled val="1"/>
        </dgm:presLayoutVars>
      </dgm:prSet>
      <dgm:spPr/>
    </dgm:pt>
    <dgm:pt modelId="{0D66BF44-1DA1-6D4D-8AFF-D122D88ED357}" type="pres">
      <dgm:prSet presAssocID="{5CBF7D5D-57FB-C94D-9118-0D6038EBE1FC}" presName="aSpace" presStyleCnt="0"/>
      <dgm:spPr/>
    </dgm:pt>
    <dgm:pt modelId="{ED4ABA20-2DE4-2047-AB88-0E957A118FDA}" type="pres">
      <dgm:prSet presAssocID="{59222E2D-51B6-4E48-96B7-81E9E5358500}" presName="aNode" presStyleLbl="fgAcc1" presStyleIdx="1" presStyleCnt="3" custScaleX="98319" custScaleY="90828" custLinFactY="31854" custLinFactNeighborX="-15688" custLinFactNeighborY="100000">
        <dgm:presLayoutVars>
          <dgm:bulletEnabled val="1"/>
        </dgm:presLayoutVars>
      </dgm:prSet>
      <dgm:spPr/>
    </dgm:pt>
    <dgm:pt modelId="{98DB6812-319A-8041-A889-E83EEEA5755A}" type="pres">
      <dgm:prSet presAssocID="{59222E2D-51B6-4E48-96B7-81E9E5358500}" presName="aSpace" presStyleCnt="0"/>
      <dgm:spPr/>
    </dgm:pt>
    <dgm:pt modelId="{E35B9D7D-388E-324B-A922-8D7A02ECCF1E}" type="pres">
      <dgm:prSet presAssocID="{AEBC2F53-C70D-264C-B658-063066EAA64C}" presName="aNode" presStyleLbl="fgAcc1" presStyleIdx="2" presStyleCnt="3" custScaleX="102309" custScaleY="132743" custLinFactY="29463" custLinFactNeighborX="-14764" custLinFactNeighborY="100000">
        <dgm:presLayoutVars>
          <dgm:bulletEnabled val="1"/>
        </dgm:presLayoutVars>
      </dgm:prSet>
      <dgm:spPr/>
    </dgm:pt>
    <dgm:pt modelId="{FD64EBE1-ED39-724E-BBB6-A8231B8A62D7}" type="pres">
      <dgm:prSet presAssocID="{AEBC2F53-C70D-264C-B658-063066EAA64C}" presName="aSpace" presStyleCnt="0"/>
      <dgm:spPr/>
    </dgm:pt>
  </dgm:ptLst>
  <dgm:cxnLst>
    <dgm:cxn modelId="{A54ADA18-37F6-C143-973A-5D6AA439CCC0}" srcId="{69C1FAF0-D590-7F45-B211-4DACB7B7DBA6}" destId="{AEBC2F53-C70D-264C-B658-063066EAA64C}" srcOrd="2" destOrd="0" parTransId="{0E3EC345-A638-F345-A39C-C2425C42D5E3}" sibTransId="{B319F934-CCD2-6247-9D59-46196033B471}"/>
    <dgm:cxn modelId="{431B4221-6CED-934A-975B-A320F1BA75DE}" type="presOf" srcId="{69C1FAF0-D590-7F45-B211-4DACB7B7DBA6}" destId="{059CE469-D223-E345-BB8E-CCB53A04024F}" srcOrd="0" destOrd="0" presId="urn:microsoft.com/office/officeart/2005/8/layout/pyramid2"/>
    <dgm:cxn modelId="{7A32E024-B55F-3947-9F59-A53B7701EFB5}" type="presOf" srcId="{59222E2D-51B6-4E48-96B7-81E9E5358500}" destId="{ED4ABA20-2DE4-2047-AB88-0E957A118FDA}" srcOrd="0" destOrd="0" presId="urn:microsoft.com/office/officeart/2005/8/layout/pyramid2"/>
    <dgm:cxn modelId="{A6305769-B7A2-C844-B0C8-B6BA111B8409}" srcId="{69C1FAF0-D590-7F45-B211-4DACB7B7DBA6}" destId="{59222E2D-51B6-4E48-96B7-81E9E5358500}" srcOrd="1" destOrd="0" parTransId="{65BFE5AA-7737-3C45-A874-0AF56BE302BE}" sibTransId="{497FECFD-E10B-7C41-A001-0F1F86DB4325}"/>
    <dgm:cxn modelId="{9D126B91-5F33-3444-BFE4-25DE3E26928E}" type="presOf" srcId="{AEBC2F53-C70D-264C-B658-063066EAA64C}" destId="{E35B9D7D-388E-324B-A922-8D7A02ECCF1E}" srcOrd="0" destOrd="0" presId="urn:microsoft.com/office/officeart/2005/8/layout/pyramid2"/>
    <dgm:cxn modelId="{833106B4-1B97-BD4F-9E79-AA3B8EDCA910}" type="presOf" srcId="{5CBF7D5D-57FB-C94D-9118-0D6038EBE1FC}" destId="{95E6C211-5E6C-1D4F-BFE4-E697076EA73A}" srcOrd="0" destOrd="0" presId="urn:microsoft.com/office/officeart/2005/8/layout/pyramid2"/>
    <dgm:cxn modelId="{BA0F79FC-3B44-3949-A370-DD879650EF02}" srcId="{69C1FAF0-D590-7F45-B211-4DACB7B7DBA6}" destId="{5CBF7D5D-57FB-C94D-9118-0D6038EBE1FC}" srcOrd="0" destOrd="0" parTransId="{6CC5281E-49DF-3046-BD34-C1D0E41E2416}" sibTransId="{DC8C085C-8AA1-8B4D-8833-C3CBFF2FDB14}"/>
    <dgm:cxn modelId="{6D075E1B-42C6-6B41-AF9F-BF132ABC22FB}" type="presParOf" srcId="{059CE469-D223-E345-BB8E-CCB53A04024F}" destId="{88DB6816-BFE6-A94D-8630-455280727902}" srcOrd="0" destOrd="0" presId="urn:microsoft.com/office/officeart/2005/8/layout/pyramid2"/>
    <dgm:cxn modelId="{88F81D0A-5F44-B645-8B79-2FA3ABB6F116}" type="presParOf" srcId="{059CE469-D223-E345-BB8E-CCB53A04024F}" destId="{EE898383-B95A-D843-90AF-EA4A276C431E}" srcOrd="1" destOrd="0" presId="urn:microsoft.com/office/officeart/2005/8/layout/pyramid2"/>
    <dgm:cxn modelId="{FA4CD7EB-37A3-5148-8729-925E805F75CF}" type="presParOf" srcId="{EE898383-B95A-D843-90AF-EA4A276C431E}" destId="{95E6C211-5E6C-1D4F-BFE4-E697076EA73A}" srcOrd="0" destOrd="0" presId="urn:microsoft.com/office/officeart/2005/8/layout/pyramid2"/>
    <dgm:cxn modelId="{E9516DD3-0FEC-A349-963A-7B1A1E2DE1A4}" type="presParOf" srcId="{EE898383-B95A-D843-90AF-EA4A276C431E}" destId="{0D66BF44-1DA1-6D4D-8AFF-D122D88ED357}" srcOrd="1" destOrd="0" presId="urn:microsoft.com/office/officeart/2005/8/layout/pyramid2"/>
    <dgm:cxn modelId="{B863F8C7-C913-1847-A572-CAD324C3325D}" type="presParOf" srcId="{EE898383-B95A-D843-90AF-EA4A276C431E}" destId="{ED4ABA20-2DE4-2047-AB88-0E957A118FDA}" srcOrd="2" destOrd="0" presId="urn:microsoft.com/office/officeart/2005/8/layout/pyramid2"/>
    <dgm:cxn modelId="{4D4307D3-EE4D-354F-985B-F32F5DBB84E7}" type="presParOf" srcId="{EE898383-B95A-D843-90AF-EA4A276C431E}" destId="{98DB6812-319A-8041-A889-E83EEEA5755A}" srcOrd="3" destOrd="0" presId="urn:microsoft.com/office/officeart/2005/8/layout/pyramid2"/>
    <dgm:cxn modelId="{56ED388F-95D3-994A-B650-43A985FD4D1E}" type="presParOf" srcId="{EE898383-B95A-D843-90AF-EA4A276C431E}" destId="{E35B9D7D-388E-324B-A922-8D7A02ECCF1E}" srcOrd="4" destOrd="0" presId="urn:microsoft.com/office/officeart/2005/8/layout/pyramid2"/>
    <dgm:cxn modelId="{AF7FCFD9-598B-F74B-B32C-F696B9C19590}" type="presParOf" srcId="{EE898383-B95A-D843-90AF-EA4A276C431E}" destId="{FD64EBE1-ED39-724E-BBB6-A8231B8A62D7}"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B0643B-5C7A-4F19-B7E6-5B48C4D36CD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pl-PL"/>
        </a:p>
      </dgm:t>
    </dgm:pt>
    <dgm:pt modelId="{C7A9D6E0-7B06-4FF0-B2C9-7240E5E7D191}">
      <dgm:prSet phldrT="[Tekst]" custT="1"/>
      <dgm:spPr>
        <a:xfrm>
          <a:off x="1584198" y="988695"/>
          <a:ext cx="1357884" cy="659130"/>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sz="1200" b="1" dirty="0">
              <a:solidFill>
                <a:srgbClr val="FF0000"/>
              </a:solidFill>
              <a:latin typeface="Calibri" panose="020F0502020204030204"/>
              <a:ea typeface="+mn-ea"/>
              <a:cs typeface="+mn-cs"/>
            </a:rPr>
            <a:t>Επιθυμητή συμπεριφορά και συμπεριφορές των εργαζομένων 
</a:t>
          </a:r>
          <a:endParaRPr lang="pl-PL" sz="1200" b="1" dirty="0">
            <a:solidFill>
              <a:srgbClr val="FF0000"/>
            </a:solidFill>
            <a:latin typeface="Calibri" panose="020F0502020204030204"/>
            <a:ea typeface="+mn-ea"/>
            <a:cs typeface="+mn-cs"/>
          </a:endParaRPr>
        </a:p>
      </dgm:t>
    </dgm:pt>
    <dgm:pt modelId="{8FB3474C-6613-424F-ABE1-F4D6E400FA80}" type="parTrans" cxnId="{BA258A65-4CEE-42D4-9283-89A5B3F01E98}">
      <dgm:prSet/>
      <dgm:spPr/>
      <dgm:t>
        <a:bodyPr/>
        <a:lstStyle/>
        <a:p>
          <a:endParaRPr lang="pl-PL"/>
        </a:p>
      </dgm:t>
    </dgm:pt>
    <dgm:pt modelId="{5E11CD75-3CE7-46CB-8B4D-A1B766B8A95D}" type="sibTrans" cxnId="{BA258A65-4CEE-42D4-9283-89A5B3F01E98}">
      <dgm:prSet/>
      <dgm:spPr/>
      <dgm:t>
        <a:bodyPr/>
        <a:lstStyle/>
        <a:p>
          <a:endParaRPr lang="pl-PL"/>
        </a:p>
      </dgm:t>
    </dgm:pt>
    <dgm:pt modelId="{5C622311-42FF-4A89-9DCE-E7B63E484278}">
      <dgm:prSet phldrT="[Tekst]" custT="1"/>
      <dgm:spPr>
        <a:xfrm>
          <a:off x="2263140" y="0"/>
          <a:ext cx="2263140" cy="131826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sz="1200" b="1" dirty="0">
              <a:solidFill>
                <a:sysClr val="window" lastClr="FFFFFF"/>
              </a:solidFill>
              <a:latin typeface="Calibri" panose="020F0502020204030204"/>
              <a:ea typeface="+mn-ea"/>
              <a:cs typeface="+mn-cs"/>
            </a:rPr>
            <a:t>Μη οικονομικές ανταμοιβές-οφέλη 
Συντάξεις, διακοπές, υγειονομική περίθαλψη, άλλα προνόμια, ευελιξία κ. </a:t>
          </a:r>
          <a:r>
            <a:rPr lang="el-GR" sz="1200" b="1" dirty="0" err="1">
              <a:solidFill>
                <a:sysClr val="window" lastClr="FFFFFF"/>
              </a:solidFill>
              <a:latin typeface="Calibri" panose="020F0502020204030204"/>
              <a:ea typeface="+mn-ea"/>
              <a:cs typeface="+mn-cs"/>
            </a:rPr>
            <a:t>λπ</a:t>
          </a:r>
          <a:r>
            <a:rPr lang="el-GR" sz="1200" b="1" dirty="0">
              <a:solidFill>
                <a:sysClr val="window" lastClr="FFFFFF"/>
              </a:solidFill>
              <a:latin typeface="Calibri" panose="020F0502020204030204"/>
              <a:ea typeface="+mn-ea"/>
              <a:cs typeface="+mn-cs"/>
            </a:rPr>
            <a:t>. 
</a:t>
          </a:r>
          <a:endParaRPr lang="pl-PL" sz="1200" dirty="0">
            <a:solidFill>
              <a:sysClr val="window" lastClr="FFFFFF"/>
            </a:solidFill>
            <a:latin typeface="Calibri" panose="020F0502020204030204"/>
            <a:ea typeface="+mn-ea"/>
            <a:cs typeface="+mn-cs"/>
          </a:endParaRPr>
        </a:p>
      </dgm:t>
    </dgm:pt>
    <dgm:pt modelId="{913075EC-8364-47FA-AAEF-558F9AE4ECFE}" type="parTrans" cxnId="{90F9A085-B039-4F5F-BDAD-1B252E14CBAF}">
      <dgm:prSet/>
      <dgm:spPr/>
      <dgm:t>
        <a:bodyPr/>
        <a:lstStyle/>
        <a:p>
          <a:endParaRPr lang="pl-PL"/>
        </a:p>
      </dgm:t>
    </dgm:pt>
    <dgm:pt modelId="{665E42FF-4B45-46B5-B508-C934492B0F97}" type="sibTrans" cxnId="{90F9A085-B039-4F5F-BDAD-1B252E14CBAF}">
      <dgm:prSet/>
      <dgm:spPr/>
      <dgm:t>
        <a:bodyPr/>
        <a:lstStyle/>
        <a:p>
          <a:endParaRPr lang="pl-PL"/>
        </a:p>
      </dgm:t>
    </dgm:pt>
    <dgm:pt modelId="{B436FF42-113C-4913-8A7B-E61CFB3909C4}">
      <dgm:prSet phldrT="[Tekst]" custT="1"/>
      <dgm:spPr>
        <a:xfrm rot="10800000">
          <a:off x="0" y="1318260"/>
          <a:ext cx="2263140" cy="131826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sz="1200" b="1" dirty="0">
              <a:solidFill>
                <a:sysClr val="window" lastClr="FFFFFF"/>
              </a:solidFill>
              <a:latin typeface="Calibri" panose="020F0502020204030204"/>
              <a:ea typeface="+mn-ea"/>
              <a:cs typeface="+mn-cs"/>
            </a:rPr>
            <a:t>Ανάπτυξη και </a:t>
          </a:r>
          <a:r>
            <a:rPr lang="el-GR" sz="1200" b="1" dirty="0" err="1">
              <a:solidFill>
                <a:sysClr val="window" lastClr="FFFFFF"/>
              </a:solidFill>
              <a:latin typeface="Calibri" panose="020F0502020204030204"/>
              <a:ea typeface="+mn-ea"/>
              <a:cs typeface="+mn-cs"/>
            </a:rPr>
            <a:t>Εκπαιδευση</a:t>
          </a:r>
          <a:r>
            <a:rPr lang="el-GR" sz="1200" b="1" dirty="0">
              <a:solidFill>
                <a:sysClr val="window" lastClr="FFFFFF"/>
              </a:solidFill>
              <a:latin typeface="Calibri" panose="020F0502020204030204"/>
              <a:ea typeface="+mn-ea"/>
              <a:cs typeface="+mn-cs"/>
            </a:rPr>
            <a:t>
εκπαίδευση σε εργασία, διαχείριση επιδόσεων, ανάπτυξη σταδιοδρομίας, σχεδιασμός διαδοχής 
</a:t>
          </a:r>
          <a:endParaRPr lang="pl-PL" sz="700" dirty="0">
            <a:solidFill>
              <a:sysClr val="window" lastClr="FFFFFF"/>
            </a:solidFill>
            <a:latin typeface="Calibri" panose="020F0502020204030204"/>
            <a:ea typeface="+mn-ea"/>
            <a:cs typeface="+mn-cs"/>
          </a:endParaRPr>
        </a:p>
      </dgm:t>
    </dgm:pt>
    <dgm:pt modelId="{BACACFD7-CF03-4F2C-8A06-92D328148F0A}" type="parTrans" cxnId="{E0AAFE9B-8722-46EC-9972-1F4C59B27341}">
      <dgm:prSet/>
      <dgm:spPr/>
      <dgm:t>
        <a:bodyPr/>
        <a:lstStyle/>
        <a:p>
          <a:endParaRPr lang="pl-PL"/>
        </a:p>
      </dgm:t>
    </dgm:pt>
    <dgm:pt modelId="{5A4642DB-040B-4E10-8579-A2191B02C1B8}" type="sibTrans" cxnId="{E0AAFE9B-8722-46EC-9972-1F4C59B27341}">
      <dgm:prSet/>
      <dgm:spPr/>
      <dgm:t>
        <a:bodyPr/>
        <a:lstStyle/>
        <a:p>
          <a:endParaRPr lang="pl-PL"/>
        </a:p>
      </dgm:t>
    </dgm:pt>
    <dgm:pt modelId="{D828DD5F-73FD-417C-857A-828E6D2CB942}">
      <dgm:prSet phldrT="[Tekst]" custT="1"/>
      <dgm:spPr>
        <a:xfrm rot="5400000">
          <a:off x="2735580" y="845820"/>
          <a:ext cx="1318260" cy="226314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sz="1200" b="1" dirty="0">
              <a:solidFill>
                <a:sysClr val="window" lastClr="FFFFFF"/>
              </a:solidFill>
              <a:latin typeface="Calibri" panose="020F0502020204030204"/>
              <a:ea typeface="+mn-ea"/>
              <a:cs typeface="+mn-cs"/>
            </a:rPr>
            <a:t>Περιβάλλον εργασίας 
υγιείς και ασφαλείς συνθήκες εργασίας, ισορροπία εργασίας-ζωής, ηγεσία, οργανωτική κουλτούρα, ανοικτή επικοινωνία 
</a:t>
          </a:r>
          <a:endParaRPr lang="pl-PL" sz="1200" dirty="0">
            <a:solidFill>
              <a:sysClr val="window" lastClr="FFFFFF"/>
            </a:solidFill>
            <a:latin typeface="Calibri" panose="020F0502020204030204"/>
            <a:ea typeface="+mn-ea"/>
            <a:cs typeface="+mn-cs"/>
          </a:endParaRPr>
        </a:p>
      </dgm:t>
    </dgm:pt>
    <dgm:pt modelId="{F44FFEF1-3162-4434-90A6-3548C429BE7D}" type="parTrans" cxnId="{CACB706C-55F6-4A92-B4A2-2E05F0E8C9F6}">
      <dgm:prSet/>
      <dgm:spPr/>
      <dgm:t>
        <a:bodyPr/>
        <a:lstStyle/>
        <a:p>
          <a:endParaRPr lang="pl-PL"/>
        </a:p>
      </dgm:t>
    </dgm:pt>
    <dgm:pt modelId="{2CC266B3-5283-4C0E-AEC7-6C90024754CD}" type="sibTrans" cxnId="{CACB706C-55F6-4A92-B4A2-2E05F0E8C9F6}">
      <dgm:prSet/>
      <dgm:spPr/>
      <dgm:t>
        <a:bodyPr/>
        <a:lstStyle/>
        <a:p>
          <a:endParaRPr lang="pl-PL"/>
        </a:p>
      </dgm:t>
    </dgm:pt>
    <dgm:pt modelId="{120F442C-2EE5-4E6E-B8FC-3FA8E50483B6}">
      <dgm:prSet phldrT="[Tekst]" custT="1"/>
      <dgm:spPr>
        <a:xfrm rot="16200000">
          <a:off x="472440" y="-472440"/>
          <a:ext cx="1318260" cy="2263140"/>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l-GR" sz="1200" b="1" dirty="0">
              <a:solidFill>
                <a:sysClr val="window" lastClr="FFFFFF"/>
              </a:solidFill>
              <a:latin typeface="Calibri" panose="020F0502020204030204"/>
              <a:ea typeface="+mn-ea"/>
              <a:cs typeface="+mn-cs"/>
            </a:rPr>
            <a:t>Οικονομικές ανταμοιβές-πληρώστε 
Βασική αμοιβή, 
μεταβλητή  (μπόνους μετρητών, 
μακροπρόθεσμα κίνητρα</a:t>
          </a:r>
          <a:r>
            <a:rPr lang="pl-PL" sz="1200" dirty="0">
              <a:solidFill>
                <a:sysClr val="window" lastClr="FFFFFF"/>
              </a:solidFill>
              <a:latin typeface="Calibri" panose="020F0502020204030204"/>
              <a:ea typeface="+mn-ea"/>
              <a:cs typeface="+mn-cs"/>
            </a:rPr>
            <a:t>)</a:t>
          </a:r>
        </a:p>
      </dgm:t>
    </dgm:pt>
    <dgm:pt modelId="{D3CDD083-C5DB-4846-A65F-B4E077C26E32}" type="sibTrans" cxnId="{2275387D-6FA5-48F5-93B3-7B2689D41425}">
      <dgm:prSet/>
      <dgm:spPr/>
      <dgm:t>
        <a:bodyPr/>
        <a:lstStyle/>
        <a:p>
          <a:endParaRPr lang="pl-PL"/>
        </a:p>
      </dgm:t>
    </dgm:pt>
    <dgm:pt modelId="{4856BFF0-D7EE-4199-9AB3-6DCE3F290E64}" type="parTrans" cxnId="{2275387D-6FA5-48F5-93B3-7B2689D41425}">
      <dgm:prSet/>
      <dgm:spPr/>
      <dgm:t>
        <a:bodyPr/>
        <a:lstStyle/>
        <a:p>
          <a:endParaRPr lang="pl-PL"/>
        </a:p>
      </dgm:t>
    </dgm:pt>
    <dgm:pt modelId="{3241AE5F-402A-45A1-B9A3-5280857FA6FD}" type="pres">
      <dgm:prSet presAssocID="{D3B0643B-5C7A-4F19-B7E6-5B48C4D36CD2}" presName="diagram" presStyleCnt="0">
        <dgm:presLayoutVars>
          <dgm:chMax val="1"/>
          <dgm:dir/>
          <dgm:animLvl val="ctr"/>
          <dgm:resizeHandles val="exact"/>
        </dgm:presLayoutVars>
      </dgm:prSet>
      <dgm:spPr/>
    </dgm:pt>
    <dgm:pt modelId="{38B3C543-9DC9-45C9-A3CE-E92D07B6C404}" type="pres">
      <dgm:prSet presAssocID="{D3B0643B-5C7A-4F19-B7E6-5B48C4D36CD2}" presName="matrix" presStyleCnt="0"/>
      <dgm:spPr/>
    </dgm:pt>
    <dgm:pt modelId="{65605066-12C3-4507-9FC2-66C78BBC3810}" type="pres">
      <dgm:prSet presAssocID="{D3B0643B-5C7A-4F19-B7E6-5B48C4D36CD2}" presName="tile1" presStyleLbl="node1" presStyleIdx="0" presStyleCnt="4" custLinFactNeighborX="-348" custLinFactNeighborY="-136"/>
      <dgm:spPr/>
    </dgm:pt>
    <dgm:pt modelId="{EF7E0CC8-8054-4C78-BC6A-A51183E0DE71}" type="pres">
      <dgm:prSet presAssocID="{D3B0643B-5C7A-4F19-B7E6-5B48C4D36CD2}" presName="tile1text" presStyleLbl="node1" presStyleIdx="0" presStyleCnt="4">
        <dgm:presLayoutVars>
          <dgm:chMax val="0"/>
          <dgm:chPref val="0"/>
          <dgm:bulletEnabled val="1"/>
        </dgm:presLayoutVars>
      </dgm:prSet>
      <dgm:spPr/>
    </dgm:pt>
    <dgm:pt modelId="{A830981D-67B0-4B78-AB10-72DF8FD74DAB}" type="pres">
      <dgm:prSet presAssocID="{D3B0643B-5C7A-4F19-B7E6-5B48C4D36CD2}" presName="tile2" presStyleLbl="node1" presStyleIdx="1" presStyleCnt="4"/>
      <dgm:spPr/>
    </dgm:pt>
    <dgm:pt modelId="{D1028054-5548-467E-B153-E5757DD9F251}" type="pres">
      <dgm:prSet presAssocID="{D3B0643B-5C7A-4F19-B7E6-5B48C4D36CD2}" presName="tile2text" presStyleLbl="node1" presStyleIdx="1" presStyleCnt="4">
        <dgm:presLayoutVars>
          <dgm:chMax val="0"/>
          <dgm:chPref val="0"/>
          <dgm:bulletEnabled val="1"/>
        </dgm:presLayoutVars>
      </dgm:prSet>
      <dgm:spPr/>
    </dgm:pt>
    <dgm:pt modelId="{DE441867-760E-4DAE-AA13-FDD5DFE08AE6}" type="pres">
      <dgm:prSet presAssocID="{D3B0643B-5C7A-4F19-B7E6-5B48C4D36CD2}" presName="tile3" presStyleLbl="node1" presStyleIdx="2" presStyleCnt="4"/>
      <dgm:spPr/>
    </dgm:pt>
    <dgm:pt modelId="{C64851E7-EEF6-4E8B-A272-C1B9815457F0}" type="pres">
      <dgm:prSet presAssocID="{D3B0643B-5C7A-4F19-B7E6-5B48C4D36CD2}" presName="tile3text" presStyleLbl="node1" presStyleIdx="2" presStyleCnt="4">
        <dgm:presLayoutVars>
          <dgm:chMax val="0"/>
          <dgm:chPref val="0"/>
          <dgm:bulletEnabled val="1"/>
        </dgm:presLayoutVars>
      </dgm:prSet>
      <dgm:spPr/>
    </dgm:pt>
    <dgm:pt modelId="{872FE102-6A7B-47CA-94D5-F3E7621D0A04}" type="pres">
      <dgm:prSet presAssocID="{D3B0643B-5C7A-4F19-B7E6-5B48C4D36CD2}" presName="tile4" presStyleLbl="node1" presStyleIdx="3" presStyleCnt="4"/>
      <dgm:spPr/>
    </dgm:pt>
    <dgm:pt modelId="{4BCD5778-58FE-47C3-8406-9741573905E1}" type="pres">
      <dgm:prSet presAssocID="{D3B0643B-5C7A-4F19-B7E6-5B48C4D36CD2}" presName="tile4text" presStyleLbl="node1" presStyleIdx="3" presStyleCnt="4">
        <dgm:presLayoutVars>
          <dgm:chMax val="0"/>
          <dgm:chPref val="0"/>
          <dgm:bulletEnabled val="1"/>
        </dgm:presLayoutVars>
      </dgm:prSet>
      <dgm:spPr/>
    </dgm:pt>
    <dgm:pt modelId="{BEAA001C-B50E-4AFA-84DF-3668E64C728D}" type="pres">
      <dgm:prSet presAssocID="{D3B0643B-5C7A-4F19-B7E6-5B48C4D36CD2}" presName="centerTile" presStyleLbl="fgShp" presStyleIdx="0" presStyleCnt="1" custScaleX="111977" custScaleY="101660">
        <dgm:presLayoutVars>
          <dgm:chMax val="0"/>
          <dgm:chPref val="0"/>
        </dgm:presLayoutVars>
      </dgm:prSet>
      <dgm:spPr/>
    </dgm:pt>
  </dgm:ptLst>
  <dgm:cxnLst>
    <dgm:cxn modelId="{08DCEF0B-EBC1-434B-8FF3-4023A3707DD7}" type="presOf" srcId="{D3B0643B-5C7A-4F19-B7E6-5B48C4D36CD2}" destId="{3241AE5F-402A-45A1-B9A3-5280857FA6FD}" srcOrd="0" destOrd="0" presId="urn:microsoft.com/office/officeart/2005/8/layout/matrix1"/>
    <dgm:cxn modelId="{2580050E-8763-4D7B-940B-191FF527990D}" type="presOf" srcId="{120F442C-2EE5-4E6E-B8FC-3FA8E50483B6}" destId="{65605066-12C3-4507-9FC2-66C78BBC3810}" srcOrd="0" destOrd="0" presId="urn:microsoft.com/office/officeart/2005/8/layout/matrix1"/>
    <dgm:cxn modelId="{D49DE11F-F4E3-4B92-A8CA-64CCF9B75F33}" type="presOf" srcId="{5C622311-42FF-4A89-9DCE-E7B63E484278}" destId="{A830981D-67B0-4B78-AB10-72DF8FD74DAB}" srcOrd="0" destOrd="0" presId="urn:microsoft.com/office/officeart/2005/8/layout/matrix1"/>
    <dgm:cxn modelId="{878FC634-5190-49B8-9580-AC29972F815D}" type="presOf" srcId="{D828DD5F-73FD-417C-857A-828E6D2CB942}" destId="{872FE102-6A7B-47CA-94D5-F3E7621D0A04}" srcOrd="0" destOrd="0" presId="urn:microsoft.com/office/officeart/2005/8/layout/matrix1"/>
    <dgm:cxn modelId="{8FEFB45F-DC88-4824-88B5-717DC6D597B6}" type="presOf" srcId="{B436FF42-113C-4913-8A7B-E61CFB3909C4}" destId="{DE441867-760E-4DAE-AA13-FDD5DFE08AE6}" srcOrd="0" destOrd="0" presId="urn:microsoft.com/office/officeart/2005/8/layout/matrix1"/>
    <dgm:cxn modelId="{BA258A65-4CEE-42D4-9283-89A5B3F01E98}" srcId="{D3B0643B-5C7A-4F19-B7E6-5B48C4D36CD2}" destId="{C7A9D6E0-7B06-4FF0-B2C9-7240E5E7D191}" srcOrd="0" destOrd="0" parTransId="{8FB3474C-6613-424F-ABE1-F4D6E400FA80}" sibTransId="{5E11CD75-3CE7-46CB-8B4D-A1B766B8A95D}"/>
    <dgm:cxn modelId="{879B9B65-2D8E-490E-A23E-ECDC0E543420}" type="presOf" srcId="{C7A9D6E0-7B06-4FF0-B2C9-7240E5E7D191}" destId="{BEAA001C-B50E-4AFA-84DF-3668E64C728D}" srcOrd="0" destOrd="0" presId="urn:microsoft.com/office/officeart/2005/8/layout/matrix1"/>
    <dgm:cxn modelId="{CACB706C-55F6-4A92-B4A2-2E05F0E8C9F6}" srcId="{C7A9D6E0-7B06-4FF0-B2C9-7240E5E7D191}" destId="{D828DD5F-73FD-417C-857A-828E6D2CB942}" srcOrd="3" destOrd="0" parTransId="{F44FFEF1-3162-4434-90A6-3548C429BE7D}" sibTransId="{2CC266B3-5283-4C0E-AEC7-6C90024754CD}"/>
    <dgm:cxn modelId="{D77A2D4F-82FE-45A2-973E-FFA610C944D7}" type="presOf" srcId="{120F442C-2EE5-4E6E-B8FC-3FA8E50483B6}" destId="{EF7E0CC8-8054-4C78-BC6A-A51183E0DE71}" srcOrd="1" destOrd="0" presId="urn:microsoft.com/office/officeart/2005/8/layout/matrix1"/>
    <dgm:cxn modelId="{2275387D-6FA5-48F5-93B3-7B2689D41425}" srcId="{C7A9D6E0-7B06-4FF0-B2C9-7240E5E7D191}" destId="{120F442C-2EE5-4E6E-B8FC-3FA8E50483B6}" srcOrd="0" destOrd="0" parTransId="{4856BFF0-D7EE-4199-9AB3-6DCE3F290E64}" sibTransId="{D3CDD083-C5DB-4846-A65F-B4E077C26E32}"/>
    <dgm:cxn modelId="{90F9A085-B039-4F5F-BDAD-1B252E14CBAF}" srcId="{C7A9D6E0-7B06-4FF0-B2C9-7240E5E7D191}" destId="{5C622311-42FF-4A89-9DCE-E7B63E484278}" srcOrd="1" destOrd="0" parTransId="{913075EC-8364-47FA-AAEF-558F9AE4ECFE}" sibTransId="{665E42FF-4B45-46B5-B508-C934492B0F97}"/>
    <dgm:cxn modelId="{E0AAFE9B-8722-46EC-9972-1F4C59B27341}" srcId="{C7A9D6E0-7B06-4FF0-B2C9-7240E5E7D191}" destId="{B436FF42-113C-4913-8A7B-E61CFB3909C4}" srcOrd="2" destOrd="0" parTransId="{BACACFD7-CF03-4F2C-8A06-92D328148F0A}" sibTransId="{5A4642DB-040B-4E10-8579-A2191B02C1B8}"/>
    <dgm:cxn modelId="{861C46B6-52F4-4458-8026-843607F0804E}" type="presOf" srcId="{D828DD5F-73FD-417C-857A-828E6D2CB942}" destId="{4BCD5778-58FE-47C3-8406-9741573905E1}" srcOrd="1" destOrd="0" presId="urn:microsoft.com/office/officeart/2005/8/layout/matrix1"/>
    <dgm:cxn modelId="{9284ABBA-5736-4F5B-BD6C-24C12471B844}" type="presOf" srcId="{5C622311-42FF-4A89-9DCE-E7B63E484278}" destId="{D1028054-5548-467E-B153-E5757DD9F251}" srcOrd="1" destOrd="0" presId="urn:microsoft.com/office/officeart/2005/8/layout/matrix1"/>
    <dgm:cxn modelId="{50E0C8F8-48D9-4740-84F9-38C9DC71E7FB}" type="presOf" srcId="{B436FF42-113C-4913-8A7B-E61CFB3909C4}" destId="{C64851E7-EEF6-4E8B-A272-C1B9815457F0}" srcOrd="1" destOrd="0" presId="urn:microsoft.com/office/officeart/2005/8/layout/matrix1"/>
    <dgm:cxn modelId="{C256ED7F-D272-4EB5-8F73-D2387F5FC916}" type="presParOf" srcId="{3241AE5F-402A-45A1-B9A3-5280857FA6FD}" destId="{38B3C543-9DC9-45C9-A3CE-E92D07B6C404}" srcOrd="0" destOrd="0" presId="urn:microsoft.com/office/officeart/2005/8/layout/matrix1"/>
    <dgm:cxn modelId="{BEC4E7F5-D680-4133-872F-9E05F6DED520}" type="presParOf" srcId="{38B3C543-9DC9-45C9-A3CE-E92D07B6C404}" destId="{65605066-12C3-4507-9FC2-66C78BBC3810}" srcOrd="0" destOrd="0" presId="urn:microsoft.com/office/officeart/2005/8/layout/matrix1"/>
    <dgm:cxn modelId="{E0A1719D-29ED-4D7E-8145-3C8E466CACCB}" type="presParOf" srcId="{38B3C543-9DC9-45C9-A3CE-E92D07B6C404}" destId="{EF7E0CC8-8054-4C78-BC6A-A51183E0DE71}" srcOrd="1" destOrd="0" presId="urn:microsoft.com/office/officeart/2005/8/layout/matrix1"/>
    <dgm:cxn modelId="{2BBBA818-F747-47B9-B58C-12B647582A5A}" type="presParOf" srcId="{38B3C543-9DC9-45C9-A3CE-E92D07B6C404}" destId="{A830981D-67B0-4B78-AB10-72DF8FD74DAB}" srcOrd="2" destOrd="0" presId="urn:microsoft.com/office/officeart/2005/8/layout/matrix1"/>
    <dgm:cxn modelId="{1E3C9A1B-6F71-4688-99B2-FED6AA4E17D5}" type="presParOf" srcId="{38B3C543-9DC9-45C9-A3CE-E92D07B6C404}" destId="{D1028054-5548-467E-B153-E5757DD9F251}" srcOrd="3" destOrd="0" presId="urn:microsoft.com/office/officeart/2005/8/layout/matrix1"/>
    <dgm:cxn modelId="{763890BC-E41D-4259-824C-AC0AD637A1F6}" type="presParOf" srcId="{38B3C543-9DC9-45C9-A3CE-E92D07B6C404}" destId="{DE441867-760E-4DAE-AA13-FDD5DFE08AE6}" srcOrd="4" destOrd="0" presId="urn:microsoft.com/office/officeart/2005/8/layout/matrix1"/>
    <dgm:cxn modelId="{983FD8DB-5258-4595-BD66-BEB47C42121C}" type="presParOf" srcId="{38B3C543-9DC9-45C9-A3CE-E92D07B6C404}" destId="{C64851E7-EEF6-4E8B-A272-C1B9815457F0}" srcOrd="5" destOrd="0" presId="urn:microsoft.com/office/officeart/2005/8/layout/matrix1"/>
    <dgm:cxn modelId="{632DEDD4-7FD8-4A5D-A864-E223B1FEF94B}" type="presParOf" srcId="{38B3C543-9DC9-45C9-A3CE-E92D07B6C404}" destId="{872FE102-6A7B-47CA-94D5-F3E7621D0A04}" srcOrd="6" destOrd="0" presId="urn:microsoft.com/office/officeart/2005/8/layout/matrix1"/>
    <dgm:cxn modelId="{6C7D2F4A-10A2-4304-A10F-223FC3A637CC}" type="presParOf" srcId="{38B3C543-9DC9-45C9-A3CE-E92D07B6C404}" destId="{4BCD5778-58FE-47C3-8406-9741573905E1}" srcOrd="7" destOrd="0" presId="urn:microsoft.com/office/officeart/2005/8/layout/matrix1"/>
    <dgm:cxn modelId="{7C521F73-DA6C-4F08-9F12-9E5F2A511836}" type="presParOf" srcId="{3241AE5F-402A-45A1-B9A3-5280857FA6FD}" destId="{BEAA001C-B50E-4AFA-84DF-3668E64C728D}"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B0F16-3CE8-45D0-B2A2-24793C96D31C}">
      <dsp:nvSpPr>
        <dsp:cNvPr id="0" name=""/>
        <dsp:cNvSpPr/>
      </dsp:nvSpPr>
      <dsp:spPr>
        <a:xfrm>
          <a:off x="1354435" y="806659"/>
          <a:ext cx="744748" cy="354432"/>
        </a:xfrm>
        <a:custGeom>
          <a:avLst/>
          <a:gdLst/>
          <a:ahLst/>
          <a:cxnLst/>
          <a:rect l="0" t="0" r="0" b="0"/>
          <a:pathLst>
            <a:path>
              <a:moveTo>
                <a:pt x="0" y="0"/>
              </a:moveTo>
              <a:lnTo>
                <a:pt x="0" y="241535"/>
              </a:lnTo>
              <a:lnTo>
                <a:pt x="744748" y="241535"/>
              </a:lnTo>
              <a:lnTo>
                <a:pt x="744748" y="354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8E678-CF6E-4EA0-AFDC-24CD43757CC1}">
      <dsp:nvSpPr>
        <dsp:cNvPr id="0" name=""/>
        <dsp:cNvSpPr/>
      </dsp:nvSpPr>
      <dsp:spPr>
        <a:xfrm>
          <a:off x="609686" y="806659"/>
          <a:ext cx="744748" cy="354432"/>
        </a:xfrm>
        <a:custGeom>
          <a:avLst/>
          <a:gdLst/>
          <a:ahLst/>
          <a:cxnLst/>
          <a:rect l="0" t="0" r="0" b="0"/>
          <a:pathLst>
            <a:path>
              <a:moveTo>
                <a:pt x="744748" y="0"/>
              </a:moveTo>
              <a:lnTo>
                <a:pt x="744748" y="241535"/>
              </a:lnTo>
              <a:lnTo>
                <a:pt x="0" y="241535"/>
              </a:lnTo>
              <a:lnTo>
                <a:pt x="0" y="3544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53E3A-CABE-48CB-AAF1-949AE9BE3EC7}">
      <dsp:nvSpPr>
        <dsp:cNvPr id="0" name=""/>
        <dsp:cNvSpPr/>
      </dsp:nvSpPr>
      <dsp:spPr>
        <a:xfrm>
          <a:off x="745095" y="32798"/>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B96FC-3522-4BF4-96EA-3ACA3AB2548C}">
      <dsp:nvSpPr>
        <dsp:cNvPr id="0" name=""/>
        <dsp:cNvSpPr/>
      </dsp:nvSpPr>
      <dsp:spPr>
        <a:xfrm>
          <a:off x="880504" y="161436"/>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Ανάλυση εργασίας
</a:t>
          </a:r>
          <a:endParaRPr lang="pl-PL" sz="1300" kern="1200" dirty="0"/>
        </a:p>
      </dsp:txBody>
      <dsp:txXfrm>
        <a:off x="903170" y="184102"/>
        <a:ext cx="1173347" cy="728529"/>
      </dsp:txXfrm>
    </dsp:sp>
    <dsp:sp modelId="{00856930-39C4-498E-A3B1-ADF41E9FDA47}">
      <dsp:nvSpPr>
        <dsp:cNvPr id="0" name=""/>
        <dsp:cNvSpPr/>
      </dsp:nvSpPr>
      <dsp:spPr>
        <a:xfrm>
          <a:off x="347" y="1161092"/>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2A864-98CB-4F12-841B-5B6E4FABCFCD}">
      <dsp:nvSpPr>
        <dsp:cNvPr id="0" name=""/>
        <dsp:cNvSpPr/>
      </dsp:nvSpPr>
      <dsp:spPr>
        <a:xfrm>
          <a:off x="135756" y="1289731"/>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Περιγραφή εργασίας
</a:t>
          </a:r>
          <a:endParaRPr lang="pl-PL" sz="1300" kern="1200" dirty="0"/>
        </a:p>
      </dsp:txBody>
      <dsp:txXfrm>
        <a:off x="158422" y="1312397"/>
        <a:ext cx="1173347" cy="728529"/>
      </dsp:txXfrm>
    </dsp:sp>
    <dsp:sp modelId="{44DF8F53-0BB9-499C-B921-59C297ADD9E2}">
      <dsp:nvSpPr>
        <dsp:cNvPr id="0" name=""/>
        <dsp:cNvSpPr/>
      </dsp:nvSpPr>
      <dsp:spPr>
        <a:xfrm>
          <a:off x="1489844" y="1161092"/>
          <a:ext cx="1218679" cy="7738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3A052-886D-41D7-B7F6-88FCBE6CECFC}">
      <dsp:nvSpPr>
        <dsp:cNvPr id="0" name=""/>
        <dsp:cNvSpPr/>
      </dsp:nvSpPr>
      <dsp:spPr>
        <a:xfrm>
          <a:off x="1625253" y="1289731"/>
          <a:ext cx="1218679" cy="7738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dirty="0"/>
            <a:t>Προδιαγραφή εργασίας
</a:t>
          </a:r>
          <a:endParaRPr lang="pl-PL" sz="1300" kern="1200" dirty="0"/>
        </a:p>
      </dsp:txBody>
      <dsp:txXfrm>
        <a:off x="1647919" y="1312397"/>
        <a:ext cx="1173347" cy="728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BFD0E-7866-4982-9A3A-442012A78B0B}">
      <dsp:nvSpPr>
        <dsp:cNvPr id="0" name=""/>
        <dsp:cNvSpPr/>
      </dsp:nvSpPr>
      <dsp:spPr>
        <a:xfrm>
          <a:off x="-5429" y="84138"/>
          <a:ext cx="2975475"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a:t>Προσδιορισμός εργασιών και αναθεώρηση υπάρχουσας τεκμηρίωσης
</a:t>
          </a:r>
          <a:endParaRPr lang="pl-PL" sz="700" kern="1200" dirty="0"/>
        </a:p>
      </dsp:txBody>
      <dsp:txXfrm>
        <a:off x="7882" y="97449"/>
        <a:ext cx="2948853" cy="427842"/>
      </dsp:txXfrm>
    </dsp:sp>
    <dsp:sp modelId="{B46981E4-3F72-4BB8-B114-E73A15C738B6}">
      <dsp:nvSpPr>
        <dsp:cNvPr id="0" name=""/>
        <dsp:cNvSpPr/>
      </dsp:nvSpPr>
      <dsp:spPr>
        <a:xfrm rot="5400000">
          <a:off x="1427918" y="508866"/>
          <a:ext cx="108778"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5400000">
        <a:off x="1420956" y="556731"/>
        <a:ext cx="122704" cy="76145"/>
      </dsp:txXfrm>
    </dsp:sp>
    <dsp:sp modelId="{6221FA1F-57B0-4713-9BB0-E3F1DB2BE95B}">
      <dsp:nvSpPr>
        <dsp:cNvPr id="0" name=""/>
        <dsp:cNvSpPr/>
      </dsp:nvSpPr>
      <dsp:spPr>
        <a:xfrm>
          <a:off x="0" y="683640"/>
          <a:ext cx="2964616"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a:t>Εξηγήστε τη διαδικασία στους διευθυντές και τους εργαζομένους
</a:t>
          </a:r>
          <a:endParaRPr lang="pl-PL" sz="700" kern="1200" dirty="0"/>
        </a:p>
      </dsp:txBody>
      <dsp:txXfrm>
        <a:off x="13311" y="696951"/>
        <a:ext cx="2937994" cy="427842"/>
      </dsp:txXfrm>
    </dsp:sp>
    <dsp:sp modelId="{C2E7F3AC-CF8E-47AF-904E-B391E0627A30}">
      <dsp:nvSpPr>
        <dsp:cNvPr id="0" name=""/>
        <dsp:cNvSpPr/>
      </dsp:nvSpPr>
      <dsp:spPr>
        <a:xfrm rot="5400000">
          <a:off x="1397095" y="1149466"/>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rot="-5400000">
        <a:off x="1420956" y="1166508"/>
        <a:ext cx="122704" cy="119297"/>
      </dsp:txXfrm>
    </dsp:sp>
    <dsp:sp modelId="{F742F7F5-2A71-4531-B498-B977582468A5}">
      <dsp:nvSpPr>
        <dsp:cNvPr id="0" name=""/>
        <dsp:cNvSpPr/>
      </dsp:nvSpPr>
      <dsp:spPr>
        <a:xfrm>
          <a:off x="-10645" y="1365336"/>
          <a:ext cx="2985906"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a:t>Διεξαγωγή ανάλυσης εργασίας με συνεντεύξεις, ερωτηματολόγια ή παρατηρήσεις
</a:t>
          </a:r>
          <a:endParaRPr lang="pl-PL" sz="700" kern="1200" dirty="0"/>
        </a:p>
      </dsp:txBody>
      <dsp:txXfrm>
        <a:off x="2666" y="1378647"/>
        <a:ext cx="2959284" cy="427842"/>
      </dsp:txXfrm>
    </dsp:sp>
    <dsp:sp modelId="{F5B99D70-B035-4837-8E31-BF3656D7D257}">
      <dsp:nvSpPr>
        <dsp:cNvPr id="0" name=""/>
        <dsp:cNvSpPr/>
      </dsp:nvSpPr>
      <dsp:spPr>
        <a:xfrm rot="5400000">
          <a:off x="1397095" y="1831162"/>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rot="-5400000">
        <a:off x="1420956" y="1848204"/>
        <a:ext cx="122704" cy="119297"/>
      </dsp:txXfrm>
    </dsp:sp>
    <dsp:sp modelId="{2783B170-125E-42FC-9CF8-35107D0EE22E}">
      <dsp:nvSpPr>
        <dsp:cNvPr id="0" name=""/>
        <dsp:cNvSpPr/>
      </dsp:nvSpPr>
      <dsp:spPr>
        <a:xfrm>
          <a:off x="28957" y="2047033"/>
          <a:ext cx="2906700"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Προετοιμασία περιγραφών εργασίας
</a:t>
          </a:r>
          <a:endParaRPr lang="pl-PL" sz="700" kern="1200" dirty="0"/>
        </a:p>
      </dsp:txBody>
      <dsp:txXfrm>
        <a:off x="42268" y="2060344"/>
        <a:ext cx="2880078" cy="427842"/>
      </dsp:txXfrm>
    </dsp:sp>
    <dsp:sp modelId="{3C1CA570-9BA8-4E73-B06F-01CAF7B7ACBB}">
      <dsp:nvSpPr>
        <dsp:cNvPr id="0" name=""/>
        <dsp:cNvSpPr/>
      </dsp:nvSpPr>
      <dsp:spPr>
        <a:xfrm rot="5400000">
          <a:off x="1397095" y="2512859"/>
          <a:ext cx="170424" cy="2045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pl-PL" sz="600" kern="1200"/>
        </a:p>
      </dsp:txBody>
      <dsp:txXfrm rot="-5400000">
        <a:off x="1420956" y="2529901"/>
        <a:ext cx="122704" cy="119297"/>
      </dsp:txXfrm>
    </dsp:sp>
    <dsp:sp modelId="{3D00AD7C-63A4-4D24-9690-9AE5AF49C566}">
      <dsp:nvSpPr>
        <dsp:cNvPr id="0" name=""/>
        <dsp:cNvSpPr/>
      </dsp:nvSpPr>
      <dsp:spPr>
        <a:xfrm>
          <a:off x="39767" y="2728729"/>
          <a:ext cx="2885081" cy="4544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Διατήρηση και ενημέρωση περιγραφών και προδιαγραφών εργασίας
</a:t>
          </a:r>
          <a:endParaRPr lang="pl-PL" sz="700" kern="1200" dirty="0"/>
        </a:p>
      </dsp:txBody>
      <dsp:txXfrm>
        <a:off x="53078" y="2742040"/>
        <a:ext cx="2858459" cy="4278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CE0D-739F-C140-980E-32E76A4C3ED6}">
      <dsp:nvSpPr>
        <dsp:cNvPr id="0" name=""/>
        <dsp:cNvSpPr/>
      </dsp:nvSpPr>
      <dsp:spPr>
        <a:xfrm>
          <a:off x="3444021" y="2086055"/>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177800">
            <a:lnSpc>
              <a:spcPct val="90000"/>
            </a:lnSpc>
            <a:spcBef>
              <a:spcPct val="0"/>
            </a:spcBef>
            <a:spcAft>
              <a:spcPct val="15000"/>
            </a:spcAft>
            <a:buChar char="•"/>
          </a:pPr>
          <a:r>
            <a:rPr lang="el-GR" sz="400" kern="1200"/>
            <a:t>Όπου?
Όταν?
</a:t>
          </a:r>
          <a:endParaRPr lang="pl-PL" sz="400" kern="1200" dirty="0"/>
        </a:p>
        <a:p>
          <a:pPr marL="57150" lvl="1" indent="-57150" algn="l" defTabSz="177800">
            <a:lnSpc>
              <a:spcPct val="90000"/>
            </a:lnSpc>
            <a:spcBef>
              <a:spcPct val="0"/>
            </a:spcBef>
            <a:spcAft>
              <a:spcPct val="15000"/>
            </a:spcAft>
            <a:buChar char="•"/>
          </a:pPr>
          <a:r>
            <a:rPr lang="el-GR" sz="400" kern="1200" dirty="0"/>
            <a:t>Όπου?
Όταν?
</a:t>
          </a:r>
          <a:endParaRPr lang="pl-PL" sz="400" kern="1200" dirty="0"/>
        </a:p>
        <a:p>
          <a:pPr marL="57150" lvl="1" indent="-57150" algn="l" defTabSz="177800">
            <a:lnSpc>
              <a:spcPct val="90000"/>
            </a:lnSpc>
            <a:spcBef>
              <a:spcPct val="0"/>
            </a:spcBef>
            <a:spcAft>
              <a:spcPct val="15000"/>
            </a:spcAft>
            <a:buChar char="•"/>
          </a:pPr>
          <a:r>
            <a:rPr lang="el-GR" sz="400" kern="1200" dirty="0"/>
            <a:t>Όπου?
Όταν?
</a:t>
          </a:r>
          <a:endParaRPr lang="pl-PL" sz="400" kern="1200" dirty="0"/>
        </a:p>
      </dsp:txBody>
      <dsp:txXfrm>
        <a:off x="3920222" y="2353037"/>
        <a:ext cx="1017692" cy="693126"/>
      </dsp:txXfrm>
    </dsp:sp>
    <dsp:sp modelId="{265095C7-09D5-044E-A79F-922E60E3482C}">
      <dsp:nvSpPr>
        <dsp:cNvPr id="0" name=""/>
        <dsp:cNvSpPr/>
      </dsp:nvSpPr>
      <dsp:spPr>
        <a:xfrm>
          <a:off x="971432" y="2086055"/>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177800">
            <a:lnSpc>
              <a:spcPct val="90000"/>
            </a:lnSpc>
            <a:spcBef>
              <a:spcPct val="0"/>
            </a:spcBef>
            <a:spcAft>
              <a:spcPct val="15000"/>
            </a:spcAft>
            <a:buChar char="•"/>
          </a:pPr>
          <a:r>
            <a:rPr lang="el-GR" sz="400" kern="1200" dirty="0">
              <a:solidFill>
                <a:srgbClr val="000000"/>
              </a:solidFill>
              <a:latin typeface="Calibri" panose="020F0502020204030204"/>
              <a:ea typeface="+mn-ea"/>
              <a:cs typeface="+mn-cs"/>
            </a:rPr>
            <a:t>Ικανοποίηση των εργαζομένων,
γνώση των εργαζομένων και δεξιότητες
συμπεριφορές των εργαζομένων,
 αποτελέσματα επιχείρησης
</a:t>
          </a:r>
          <a:endParaRPr lang="pl-PL" sz="400" kern="1200" dirty="0"/>
        </a:p>
        <a:p>
          <a:pPr marL="57150" lvl="1" indent="-57150" algn="l" defTabSz="177800">
            <a:lnSpc>
              <a:spcPct val="90000"/>
            </a:lnSpc>
            <a:spcBef>
              <a:spcPct val="0"/>
            </a:spcBef>
            <a:spcAft>
              <a:spcPct val="15000"/>
            </a:spcAft>
            <a:buChar char="•"/>
          </a:pPr>
          <a:r>
            <a:rPr lang="el-GR" sz="400" kern="1200" dirty="0">
              <a:solidFill>
                <a:srgbClr val="000000"/>
              </a:solidFill>
              <a:latin typeface="Calibri" panose="020F0502020204030204"/>
              <a:ea typeface="+mn-ea"/>
              <a:cs typeface="+mn-cs"/>
            </a:rPr>
            <a:t>Ικανοποίηση των εργαζομένων,
γνώση των εργαζομένων και δεξιότητες
συμπεριφορές των εργαζομένων,
 αποτελέσματα επιχείρησης
</a:t>
          </a:r>
          <a:endParaRPr lang="pl-PL" sz="400" kern="1200" dirty="0"/>
        </a:p>
        <a:p>
          <a:pPr marL="57150" lvl="1" indent="-57150" algn="l" defTabSz="177800">
            <a:lnSpc>
              <a:spcPct val="90000"/>
            </a:lnSpc>
            <a:spcBef>
              <a:spcPct val="0"/>
            </a:spcBef>
            <a:spcAft>
              <a:spcPct val="15000"/>
            </a:spcAft>
            <a:buChar char="•"/>
          </a:pPr>
          <a:r>
            <a:rPr lang="el-GR" sz="400" kern="1200" dirty="0">
              <a:solidFill>
                <a:srgbClr val="000000"/>
              </a:solidFill>
              <a:latin typeface="Calibri" panose="020F0502020204030204"/>
              <a:ea typeface="+mn-ea"/>
              <a:cs typeface="+mn-cs"/>
            </a:rPr>
            <a:t>Ικανοποίηση των εργαζομένων,
γνώση των εργαζομένων και δεξιότητες
συμπεριφορές των εργαζομένων,
 αποτελέσματα επιχείρησης
</a:t>
          </a:r>
          <a:endParaRPr lang="pl-PL" sz="400" kern="1200" dirty="0"/>
        </a:p>
        <a:p>
          <a:pPr marL="57150" lvl="1" indent="-57150" algn="l" defTabSz="177800">
            <a:lnSpc>
              <a:spcPct val="90000"/>
            </a:lnSpc>
            <a:spcBef>
              <a:spcPct val="0"/>
            </a:spcBef>
            <a:spcAft>
              <a:spcPct val="15000"/>
            </a:spcAft>
            <a:buChar char="•"/>
          </a:pPr>
          <a:r>
            <a:rPr lang="el-GR" sz="400" kern="1200" dirty="0">
              <a:solidFill>
                <a:srgbClr val="000000"/>
              </a:solidFill>
              <a:latin typeface="Calibri" panose="020F0502020204030204"/>
              <a:ea typeface="+mn-ea"/>
              <a:cs typeface="+mn-cs"/>
            </a:rPr>
            <a:t>Ικανοποίηση των εργαζομένων,
γνώση των εργαζομένων και δεξιότητες
συμπεριφορές των εργαζομένων,
 αποτελέσματα επιχείρησης
</a:t>
          </a:r>
          <a:endParaRPr lang="pl-PL" sz="400" kern="1200" dirty="0"/>
        </a:p>
      </dsp:txBody>
      <dsp:txXfrm>
        <a:off x="992996" y="2353037"/>
        <a:ext cx="1017692" cy="693126"/>
      </dsp:txXfrm>
    </dsp:sp>
    <dsp:sp modelId="{F2DD7CF7-E847-4935-B12E-86340E8AF57A}">
      <dsp:nvSpPr>
        <dsp:cNvPr id="0" name=""/>
        <dsp:cNvSpPr/>
      </dsp:nvSpPr>
      <dsp:spPr>
        <a:xfrm>
          <a:off x="3444021" y="0"/>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177800">
            <a:lnSpc>
              <a:spcPct val="90000"/>
            </a:lnSpc>
            <a:spcBef>
              <a:spcPct val="0"/>
            </a:spcBef>
            <a:spcAft>
              <a:spcPct val="15000"/>
            </a:spcAft>
            <a:buChar char="•"/>
          </a:pPr>
          <a:endParaRPr lang="pl-PL" sz="400" kern="1200" dirty="0">
            <a:solidFill>
              <a:srgbClr val="000000"/>
            </a:solidFill>
          </a:endParaRPr>
        </a:p>
        <a:p>
          <a:pPr marL="57150" lvl="1" indent="-57150" algn="l" defTabSz="177800">
            <a:lnSpc>
              <a:spcPct val="90000"/>
            </a:lnSpc>
            <a:spcBef>
              <a:spcPct val="0"/>
            </a:spcBef>
            <a:spcAft>
              <a:spcPct val="15000"/>
            </a:spcAft>
            <a:buChar char="•"/>
          </a:pPr>
          <a:r>
            <a:rPr lang="el-GR" sz="400" kern="1200" dirty="0">
              <a:solidFill>
                <a:srgbClr val="000000"/>
              </a:solidFill>
              <a:latin typeface="Calibri" panose="020F0502020204030204"/>
              <a:ea typeface="+mn-ea"/>
              <a:cs typeface="+mn-cs"/>
            </a:rPr>
            <a:t>
Ποια μέθοδος μπορεί να χρησιμοποιηθεί; Σχετικά με την κατάρτιση εργασίας/από την κατάρτιση εργασίας 
</a:t>
          </a:r>
          <a:endParaRPr lang="pl-PL" sz="400" kern="1200" dirty="0">
            <a:solidFill>
              <a:srgbClr val="000000"/>
            </a:solidFill>
          </a:endParaRPr>
        </a:p>
      </dsp:txBody>
      <dsp:txXfrm>
        <a:off x="3920222" y="21564"/>
        <a:ext cx="1017692" cy="693126"/>
      </dsp:txXfrm>
    </dsp:sp>
    <dsp:sp modelId="{37FB930F-3C62-B340-9354-AF18586731BA}">
      <dsp:nvSpPr>
        <dsp:cNvPr id="0" name=""/>
        <dsp:cNvSpPr/>
      </dsp:nvSpPr>
      <dsp:spPr>
        <a:xfrm>
          <a:off x="971432" y="0"/>
          <a:ext cx="1515457" cy="98167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177800">
            <a:lnSpc>
              <a:spcPct val="90000"/>
            </a:lnSpc>
            <a:spcBef>
              <a:spcPct val="0"/>
            </a:spcBef>
            <a:spcAft>
              <a:spcPct val="15000"/>
            </a:spcAft>
            <a:buNone/>
          </a:pPr>
          <a:r>
            <a:rPr lang="el-GR" sz="400" kern="1200" dirty="0">
              <a:solidFill>
                <a:srgbClr val="000000"/>
              </a:solidFill>
              <a:latin typeface="Calibri" panose="020F0502020204030204"/>
              <a:ea typeface="+mn-ea"/>
              <a:cs typeface="+mn-cs"/>
            </a:rPr>
            <a:t>Πληροφορίες που συλλέγονται από: προβλήματα που προκύπτουν, χαμηλές επιδόσεις, νέες προκλήσεις, ανάγκες των εργαζομένων</a:t>
          </a:r>
          <a:endParaRPr lang="pl-PL" sz="400" kern="1200" dirty="0">
            <a:solidFill>
              <a:srgbClr val="000000"/>
            </a:solidFill>
          </a:endParaRPr>
        </a:p>
      </dsp:txBody>
      <dsp:txXfrm>
        <a:off x="992996" y="21564"/>
        <a:ext cx="1017692" cy="693126"/>
      </dsp:txXfrm>
    </dsp:sp>
    <dsp:sp modelId="{90364F32-0781-794B-8108-78B1E99B0972}">
      <dsp:nvSpPr>
        <dsp:cNvPr id="0" name=""/>
        <dsp:cNvSpPr/>
      </dsp:nvSpPr>
      <dsp:spPr>
        <a:xfrm>
          <a:off x="1569299" y="202383"/>
          <a:ext cx="1353511"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1. </a:t>
          </a:r>
          <a:r>
            <a:rPr lang="el-GR" sz="1200" b="1" kern="1200" dirty="0">
              <a:solidFill>
                <a:srgbClr val="000000"/>
              </a:solidFill>
              <a:latin typeface="Calibri" panose="020F0502020204030204"/>
              <a:ea typeface="+mn-ea"/>
              <a:cs typeface="+mn-cs"/>
            </a:rPr>
            <a:t>Αξιολογήστε τις ανάγκες κατάρτισης </a:t>
          </a:r>
          <a:endParaRPr lang="pl-PL" sz="1200" b="1" kern="1200" dirty="0">
            <a:solidFill>
              <a:srgbClr val="000000"/>
            </a:solidFill>
            <a:latin typeface="Calibri" panose="020F0502020204030204"/>
            <a:ea typeface="+mn-ea"/>
            <a:cs typeface="+mn-cs"/>
          </a:endParaRPr>
        </a:p>
      </dsp:txBody>
      <dsp:txXfrm>
        <a:off x="1965733" y="591441"/>
        <a:ext cx="957077" cy="939268"/>
      </dsp:txXfrm>
    </dsp:sp>
    <dsp:sp modelId="{D23EFA4E-B6F7-F14A-B3EF-335D2E616E70}">
      <dsp:nvSpPr>
        <dsp:cNvPr id="0" name=""/>
        <dsp:cNvSpPr/>
      </dsp:nvSpPr>
      <dsp:spPr>
        <a:xfrm rot="5400000">
          <a:off x="2996133" y="174860"/>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2. </a:t>
          </a:r>
          <a:r>
            <a:rPr lang="el-GR" sz="1200" b="1" kern="1200" dirty="0">
              <a:solidFill>
                <a:srgbClr val="000000"/>
              </a:solidFill>
              <a:latin typeface="Calibri" panose="020F0502020204030204"/>
              <a:ea typeface="+mn-ea"/>
              <a:cs typeface="+mn-cs"/>
            </a:rPr>
            <a:t>Σχεδιάστε την εκπαίδευση </a:t>
          </a:r>
          <a:endParaRPr lang="pl-PL" sz="1200" b="1" kern="1200" dirty="0">
            <a:solidFill>
              <a:srgbClr val="000000"/>
            </a:solidFill>
            <a:latin typeface="Calibri" panose="020F0502020204030204"/>
            <a:ea typeface="+mn-ea"/>
            <a:cs typeface="+mn-cs"/>
          </a:endParaRPr>
        </a:p>
      </dsp:txBody>
      <dsp:txXfrm rot="-5400000">
        <a:off x="2996133" y="563918"/>
        <a:ext cx="939268" cy="939268"/>
      </dsp:txXfrm>
    </dsp:sp>
    <dsp:sp modelId="{F4A5AA9E-F405-2643-A462-09953381D0DC}">
      <dsp:nvSpPr>
        <dsp:cNvPr id="0" name=""/>
        <dsp:cNvSpPr/>
      </dsp:nvSpPr>
      <dsp:spPr>
        <a:xfrm rot="10800000">
          <a:off x="2996133" y="1564541"/>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3. </a:t>
          </a:r>
          <a:r>
            <a:rPr lang="el-GR" sz="1200" b="1" kern="1200" dirty="0">
              <a:solidFill>
                <a:srgbClr val="000000"/>
              </a:solidFill>
              <a:latin typeface="Calibri" panose="020F0502020204030204"/>
              <a:ea typeface="+mn-ea"/>
              <a:cs typeface="+mn-cs"/>
            </a:rPr>
            <a:t>Παράδοση εκπαίδευσης</a:t>
          </a:r>
          <a:endParaRPr lang="pl-PL" sz="1200" kern="1200" dirty="0">
            <a:solidFill>
              <a:srgbClr val="000000"/>
            </a:solidFill>
          </a:endParaRPr>
        </a:p>
      </dsp:txBody>
      <dsp:txXfrm rot="10800000">
        <a:off x="2996133" y="1564541"/>
        <a:ext cx="939268" cy="939268"/>
      </dsp:txXfrm>
    </dsp:sp>
    <dsp:sp modelId="{5AA2E24B-C5C8-574D-BD04-DB98F3C3F26F}">
      <dsp:nvSpPr>
        <dsp:cNvPr id="0" name=""/>
        <dsp:cNvSpPr/>
      </dsp:nvSpPr>
      <dsp:spPr>
        <a:xfrm rot="16200000">
          <a:off x="1566695" y="1684316"/>
          <a:ext cx="1328326" cy="13283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0000"/>
              </a:solidFill>
              <a:latin typeface="Calibri" panose="020F0502020204030204"/>
              <a:ea typeface="+mn-ea"/>
              <a:cs typeface="+mn-cs"/>
            </a:rPr>
            <a:t>4. </a:t>
          </a:r>
          <a:r>
            <a:rPr lang="el-GR" sz="1200" b="1" kern="1200" dirty="0">
              <a:solidFill>
                <a:srgbClr val="000000"/>
              </a:solidFill>
              <a:latin typeface="Calibri" panose="020F0502020204030204"/>
              <a:ea typeface="+mn-ea"/>
              <a:cs typeface="+mn-cs"/>
            </a:rPr>
            <a:t>Αξιολογήστε την εκπαίδευση</a:t>
          </a:r>
          <a:endParaRPr lang="pl-PL" sz="1200" b="1" kern="1200" dirty="0">
            <a:solidFill>
              <a:srgbClr val="000000"/>
            </a:solidFill>
            <a:latin typeface="Calibri" panose="020F0502020204030204"/>
            <a:ea typeface="+mn-ea"/>
            <a:cs typeface="+mn-cs"/>
          </a:endParaRPr>
        </a:p>
      </dsp:txBody>
      <dsp:txXfrm rot="5400000">
        <a:off x="1955753" y="1684316"/>
        <a:ext cx="939268" cy="939268"/>
      </dsp:txXfrm>
    </dsp:sp>
    <dsp:sp modelId="{AB27D471-A395-444A-A3D3-EB169B5CDF87}">
      <dsp:nvSpPr>
        <dsp:cNvPr id="0" name=""/>
        <dsp:cNvSpPr/>
      </dsp:nvSpPr>
      <dsp:spPr>
        <a:xfrm>
          <a:off x="2736143" y="1257768"/>
          <a:ext cx="458625" cy="39880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880F59-2117-4440-95C1-3938333F2EB6}">
      <dsp:nvSpPr>
        <dsp:cNvPr id="0" name=""/>
        <dsp:cNvSpPr/>
      </dsp:nvSpPr>
      <dsp:spPr>
        <a:xfrm rot="10800000">
          <a:off x="2736143" y="1411154"/>
          <a:ext cx="458625" cy="39880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816-BFE6-A94D-8630-455280727902}">
      <dsp:nvSpPr>
        <dsp:cNvPr id="0" name=""/>
        <dsp:cNvSpPr/>
      </dsp:nvSpPr>
      <dsp:spPr>
        <a:xfrm>
          <a:off x="1179456" y="0"/>
          <a:ext cx="3239031" cy="323903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6C211-5E6C-1D4F-BFE4-E697076EA73A}">
      <dsp:nvSpPr>
        <dsp:cNvPr id="0" name=""/>
        <dsp:cNvSpPr/>
      </dsp:nvSpPr>
      <dsp:spPr>
        <a:xfrm>
          <a:off x="2449775" y="660878"/>
          <a:ext cx="2105370" cy="71739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dirty="0"/>
            <a:t>Οφέλη
Υγεία-περίθαλψη, ισορροπία εργασίας-ζωής, ψυχαγωγία, </a:t>
          </a:r>
          <a:r>
            <a:rPr lang="el-GR" sz="1100" b="1" kern="1200" dirty="0" err="1"/>
            <a:t>perks</a:t>
          </a:r>
          <a:r>
            <a:rPr lang="el-GR" sz="1100" b="1" kern="1200" dirty="0"/>
            <a:t>, κ. </a:t>
          </a:r>
          <a:r>
            <a:rPr lang="el-GR" sz="1100" b="1" kern="1200" dirty="0" err="1"/>
            <a:t>λπ</a:t>
          </a:r>
          <a:r>
            <a:rPr lang="el-GR" sz="1100" b="1" kern="1200" dirty="0"/>
            <a:t>. 
</a:t>
          </a:r>
          <a:endParaRPr lang="pl-PL" sz="900" kern="1200" dirty="0"/>
        </a:p>
      </dsp:txBody>
      <dsp:txXfrm>
        <a:off x="2484795" y="695898"/>
        <a:ext cx="2035330" cy="647354"/>
      </dsp:txXfrm>
    </dsp:sp>
    <dsp:sp modelId="{ED4ABA20-2DE4-2047-AB88-0E957A118FDA}">
      <dsp:nvSpPr>
        <dsp:cNvPr id="0" name=""/>
        <dsp:cNvSpPr/>
      </dsp:nvSpPr>
      <dsp:spPr>
        <a:xfrm>
          <a:off x="2486377" y="1449625"/>
          <a:ext cx="2069978" cy="65159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dirty="0"/>
            <a:t>Κίνητρα
Βραχυπρόθεσμα και μακροπρόθεσμα και ομαδικά μπόνους) 
</a:t>
          </a:r>
          <a:endParaRPr lang="pl-PL" sz="900" kern="1200" dirty="0"/>
        </a:p>
      </dsp:txBody>
      <dsp:txXfrm>
        <a:off x="2518185" y="1481433"/>
        <a:ext cx="2006362" cy="587979"/>
      </dsp:txXfrm>
    </dsp:sp>
    <dsp:sp modelId="{E35B9D7D-388E-324B-A922-8D7A02ECCF1E}">
      <dsp:nvSpPr>
        <dsp:cNvPr id="0" name=""/>
        <dsp:cNvSpPr/>
      </dsp:nvSpPr>
      <dsp:spPr>
        <a:xfrm>
          <a:off x="2463829" y="2173742"/>
          <a:ext cx="2153983" cy="952291"/>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l-GR" sz="1100" b="1" kern="1200" dirty="0"/>
            <a:t>Βάση πληρωμής 
</a:t>
          </a:r>
          <a:endParaRPr lang="pl-PL" sz="1100" b="1" kern="1200" dirty="0"/>
        </a:p>
      </dsp:txBody>
      <dsp:txXfrm>
        <a:off x="2510316" y="2220229"/>
        <a:ext cx="2061009" cy="8593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05066-12C3-4507-9FC2-66C78BBC3810}">
      <dsp:nvSpPr>
        <dsp:cNvPr id="0" name=""/>
        <dsp:cNvSpPr/>
      </dsp:nvSpPr>
      <dsp:spPr>
        <a:xfrm rot="16200000">
          <a:off x="436868" y="-436868"/>
          <a:ext cx="1531135" cy="2404872"/>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ysClr val="window" lastClr="FFFFFF"/>
              </a:solidFill>
              <a:latin typeface="Calibri" panose="020F0502020204030204"/>
              <a:ea typeface="+mn-ea"/>
              <a:cs typeface="+mn-cs"/>
            </a:rPr>
            <a:t>Οικονομικές ανταμοιβές-πληρώστε 
Βασική αμοιβή, 
μεταβλητή  (μπόνους μετρητών, 
μακροπρόθεσμα κίνητρα</a:t>
          </a:r>
          <a:r>
            <a:rPr lang="pl-PL" sz="1200" kern="1200" dirty="0">
              <a:solidFill>
                <a:sysClr val="window" lastClr="FFFFFF"/>
              </a:solidFill>
              <a:latin typeface="Calibri" panose="020F0502020204030204"/>
              <a:ea typeface="+mn-ea"/>
              <a:cs typeface="+mn-cs"/>
            </a:rPr>
            <a:t>)</a:t>
          </a:r>
        </a:p>
      </dsp:txBody>
      <dsp:txXfrm rot="5400000">
        <a:off x="0" y="56058"/>
        <a:ext cx="2404872" cy="1092293"/>
      </dsp:txXfrm>
    </dsp:sp>
    <dsp:sp modelId="{A830981D-67B0-4B78-AB10-72DF8FD74DAB}">
      <dsp:nvSpPr>
        <dsp:cNvPr id="0" name=""/>
        <dsp:cNvSpPr/>
      </dsp:nvSpPr>
      <dsp:spPr>
        <a:xfrm>
          <a:off x="2404872" y="0"/>
          <a:ext cx="2404872" cy="1531135"/>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ysClr val="window" lastClr="FFFFFF"/>
              </a:solidFill>
              <a:latin typeface="Calibri" panose="020F0502020204030204"/>
              <a:ea typeface="+mn-ea"/>
              <a:cs typeface="+mn-cs"/>
            </a:rPr>
            <a:t>Μη οικονομικές ανταμοιβές-οφέλη 
Συντάξεις, διακοπές, υγειονομική περίθαλψη, άλλα προνόμια, ευελιξία κ. </a:t>
          </a:r>
          <a:r>
            <a:rPr lang="el-GR" sz="1200" b="1" kern="1200" dirty="0" err="1">
              <a:solidFill>
                <a:sysClr val="window" lastClr="FFFFFF"/>
              </a:solidFill>
              <a:latin typeface="Calibri" panose="020F0502020204030204"/>
              <a:ea typeface="+mn-ea"/>
              <a:cs typeface="+mn-cs"/>
            </a:rPr>
            <a:t>λπ</a:t>
          </a:r>
          <a:r>
            <a:rPr lang="el-GR" sz="1200" b="1" kern="1200" dirty="0">
              <a:solidFill>
                <a:sysClr val="window" lastClr="FFFFFF"/>
              </a:solidFill>
              <a:latin typeface="Calibri" panose="020F0502020204030204"/>
              <a:ea typeface="+mn-ea"/>
              <a:cs typeface="+mn-cs"/>
            </a:rPr>
            <a:t>. 
</a:t>
          </a:r>
          <a:endParaRPr lang="pl-PL" sz="1200" kern="1200" dirty="0">
            <a:solidFill>
              <a:sysClr val="window" lastClr="FFFFFF"/>
            </a:solidFill>
            <a:latin typeface="Calibri" panose="020F0502020204030204"/>
            <a:ea typeface="+mn-ea"/>
            <a:cs typeface="+mn-cs"/>
          </a:endParaRPr>
        </a:p>
      </dsp:txBody>
      <dsp:txXfrm>
        <a:off x="2404872" y="0"/>
        <a:ext cx="2348814" cy="1148351"/>
      </dsp:txXfrm>
    </dsp:sp>
    <dsp:sp modelId="{DE441867-760E-4DAE-AA13-FDD5DFE08AE6}">
      <dsp:nvSpPr>
        <dsp:cNvPr id="0" name=""/>
        <dsp:cNvSpPr/>
      </dsp:nvSpPr>
      <dsp:spPr>
        <a:xfrm rot="10800000">
          <a:off x="0" y="1531135"/>
          <a:ext cx="2404872" cy="1531135"/>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ysClr val="window" lastClr="FFFFFF"/>
              </a:solidFill>
              <a:latin typeface="Calibri" panose="020F0502020204030204"/>
              <a:ea typeface="+mn-ea"/>
              <a:cs typeface="+mn-cs"/>
            </a:rPr>
            <a:t>Ανάπτυξη και </a:t>
          </a:r>
          <a:r>
            <a:rPr lang="el-GR" sz="1200" b="1" kern="1200" dirty="0" err="1">
              <a:solidFill>
                <a:sysClr val="window" lastClr="FFFFFF"/>
              </a:solidFill>
              <a:latin typeface="Calibri" panose="020F0502020204030204"/>
              <a:ea typeface="+mn-ea"/>
              <a:cs typeface="+mn-cs"/>
            </a:rPr>
            <a:t>Εκπαιδευση</a:t>
          </a:r>
          <a:r>
            <a:rPr lang="el-GR" sz="1200" b="1" kern="1200" dirty="0">
              <a:solidFill>
                <a:sysClr val="window" lastClr="FFFFFF"/>
              </a:solidFill>
              <a:latin typeface="Calibri" panose="020F0502020204030204"/>
              <a:ea typeface="+mn-ea"/>
              <a:cs typeface="+mn-cs"/>
            </a:rPr>
            <a:t>
εκπαίδευση σε εργασία, διαχείριση επιδόσεων, ανάπτυξη σταδιοδρομίας, σχεδιασμός διαδοχής 
</a:t>
          </a:r>
          <a:endParaRPr lang="pl-PL" sz="700" kern="1200" dirty="0">
            <a:solidFill>
              <a:sysClr val="window" lastClr="FFFFFF"/>
            </a:solidFill>
            <a:latin typeface="Calibri" panose="020F0502020204030204"/>
            <a:ea typeface="+mn-ea"/>
            <a:cs typeface="+mn-cs"/>
          </a:endParaRPr>
        </a:p>
      </dsp:txBody>
      <dsp:txXfrm rot="10800000">
        <a:off x="56058" y="1913919"/>
        <a:ext cx="2348814" cy="1148351"/>
      </dsp:txXfrm>
    </dsp:sp>
    <dsp:sp modelId="{872FE102-6A7B-47CA-94D5-F3E7621D0A04}">
      <dsp:nvSpPr>
        <dsp:cNvPr id="0" name=""/>
        <dsp:cNvSpPr/>
      </dsp:nvSpPr>
      <dsp:spPr>
        <a:xfrm rot="5400000">
          <a:off x="2841740" y="1094267"/>
          <a:ext cx="1531135" cy="2404872"/>
        </a:xfrm>
        <a:prstGeom prst="round1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ysClr val="window" lastClr="FFFFFF"/>
              </a:solidFill>
              <a:latin typeface="Calibri" panose="020F0502020204030204"/>
              <a:ea typeface="+mn-ea"/>
              <a:cs typeface="+mn-cs"/>
            </a:rPr>
            <a:t>Περιβάλλον εργασίας 
υγιείς και ασφαλείς συνθήκες εργασίας, ισορροπία εργασίας-ζωής, ηγεσία, οργανωτική κουλτούρα, ανοικτή επικοινωνία 
</a:t>
          </a:r>
          <a:endParaRPr lang="pl-PL" sz="1200" kern="1200" dirty="0">
            <a:solidFill>
              <a:sysClr val="window" lastClr="FFFFFF"/>
            </a:solidFill>
            <a:latin typeface="Calibri" panose="020F0502020204030204"/>
            <a:ea typeface="+mn-ea"/>
            <a:cs typeface="+mn-cs"/>
          </a:endParaRPr>
        </a:p>
      </dsp:txBody>
      <dsp:txXfrm rot="-5400000">
        <a:off x="2404872" y="1913919"/>
        <a:ext cx="2404872" cy="1092293"/>
      </dsp:txXfrm>
    </dsp:sp>
    <dsp:sp modelId="{BEAA001C-B50E-4AFA-84DF-3668E64C728D}">
      <dsp:nvSpPr>
        <dsp:cNvPr id="0" name=""/>
        <dsp:cNvSpPr/>
      </dsp:nvSpPr>
      <dsp:spPr>
        <a:xfrm>
          <a:off x="1597000" y="1141997"/>
          <a:ext cx="1615742" cy="778276"/>
        </a:xfrm>
        <a:prstGeom prst="roundRect">
          <a:avLst/>
        </a:prstGeom>
        <a:solidFill>
          <a:srgbClr val="5B9BD5">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rgbClr val="FF0000"/>
              </a:solidFill>
              <a:latin typeface="Calibri" panose="020F0502020204030204"/>
              <a:ea typeface="+mn-ea"/>
              <a:cs typeface="+mn-cs"/>
            </a:rPr>
            <a:t>Επιθυμητή συμπεριφορά και συμπεριφορές των εργαζομένων 
</a:t>
          </a:r>
          <a:endParaRPr lang="pl-PL" sz="1200" b="1" kern="1200" dirty="0">
            <a:solidFill>
              <a:srgbClr val="FF0000"/>
            </a:solidFill>
            <a:latin typeface="Calibri" panose="020F0502020204030204"/>
            <a:ea typeface="+mn-ea"/>
            <a:cs typeface="+mn-cs"/>
          </a:endParaRPr>
        </a:p>
      </dsp:txBody>
      <dsp:txXfrm>
        <a:off x="1634992" y="1179989"/>
        <a:ext cx="1539758" cy="702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r>
              <a:rPr lang="pl-PL" dirty="0" err="1"/>
              <a:t>There</a:t>
            </a:r>
            <a:r>
              <a:rPr lang="pl-PL" dirty="0"/>
              <a:t> </a:t>
            </a:r>
            <a:r>
              <a:rPr lang="pl-PL" dirty="0" err="1"/>
              <a:t>are</a:t>
            </a:r>
            <a:r>
              <a:rPr lang="pl-PL" dirty="0"/>
              <a:t> </a:t>
            </a:r>
            <a:r>
              <a:rPr lang="pl-PL" dirty="0" err="1"/>
              <a:t>often</a:t>
            </a:r>
            <a:r>
              <a:rPr lang="pl-PL" dirty="0"/>
              <a:t> </a:t>
            </a:r>
            <a:r>
              <a:rPr lang="pl-PL" dirty="0" err="1"/>
              <a:t>two</a:t>
            </a:r>
            <a:r>
              <a:rPr lang="pl-PL" dirty="0"/>
              <a:t> </a:t>
            </a:r>
            <a:r>
              <a:rPr lang="pl-PL" dirty="0" err="1"/>
              <a:t>important</a:t>
            </a:r>
            <a:r>
              <a:rPr lang="pl-PL" dirty="0"/>
              <a:t> </a:t>
            </a:r>
            <a:r>
              <a:rPr lang="pl-PL" dirty="0" err="1"/>
              <a:t>documents</a:t>
            </a:r>
            <a:r>
              <a:rPr lang="pl-PL" dirty="0"/>
              <a:t> </a:t>
            </a:r>
            <a:r>
              <a:rPr lang="pl-PL" dirty="0" err="1"/>
              <a:t>that</a:t>
            </a:r>
            <a:r>
              <a:rPr lang="pl-PL" dirty="0"/>
              <a:t> </a:t>
            </a:r>
            <a:r>
              <a:rPr lang="pl-PL" dirty="0" err="1"/>
              <a:t>are</a:t>
            </a:r>
            <a:r>
              <a:rPr lang="pl-PL" dirty="0"/>
              <a:t> </a:t>
            </a:r>
            <a:r>
              <a:rPr lang="pl-PL" dirty="0" err="1"/>
              <a:t>used</a:t>
            </a:r>
            <a:r>
              <a:rPr lang="pl-PL" dirty="0"/>
              <a:t> to </a:t>
            </a:r>
            <a:r>
              <a:rPr lang="pl-PL" dirty="0" err="1"/>
              <a:t>define</a:t>
            </a:r>
            <a:r>
              <a:rPr lang="pl-PL" dirty="0"/>
              <a:t> </a:t>
            </a:r>
            <a:r>
              <a:rPr lang="pl-PL" dirty="0" err="1"/>
              <a:t>recruitment</a:t>
            </a:r>
            <a:r>
              <a:rPr lang="pl-PL" dirty="0"/>
              <a:t> </a:t>
            </a:r>
            <a:r>
              <a:rPr lang="pl-PL" dirty="0" err="1"/>
              <a:t>requirements</a:t>
            </a:r>
            <a:r>
              <a:rPr lang="pl-PL" dirty="0"/>
              <a:t>. The </a:t>
            </a:r>
            <a:r>
              <a:rPr lang="pl-PL" dirty="0" err="1"/>
              <a:t>job</a:t>
            </a:r>
            <a:r>
              <a:rPr lang="pl-PL" dirty="0"/>
              <a:t> </a:t>
            </a:r>
            <a:r>
              <a:rPr lang="pl-PL" dirty="0" err="1"/>
              <a:t>description</a:t>
            </a:r>
            <a:r>
              <a:rPr lang="pl-PL" baseline="0" dirty="0"/>
              <a:t> </a:t>
            </a:r>
            <a:r>
              <a:rPr lang="pl-PL" baseline="0" dirty="0" err="1"/>
              <a:t>or</a:t>
            </a:r>
            <a:r>
              <a:rPr lang="pl-PL" baseline="0" dirty="0"/>
              <a:t> </a:t>
            </a:r>
            <a:r>
              <a:rPr lang="pl-PL" baseline="0" dirty="0" err="1"/>
              <a:t>job</a:t>
            </a:r>
            <a:r>
              <a:rPr lang="pl-PL" baseline="0" dirty="0"/>
              <a:t> </a:t>
            </a:r>
            <a:r>
              <a:rPr lang="pl-PL" baseline="0" dirty="0" err="1"/>
              <a:t>specification</a:t>
            </a:r>
            <a:r>
              <a:rPr lang="pl-PL" baseline="0" dirty="0"/>
              <a:t> – </a:t>
            </a:r>
            <a:r>
              <a:rPr lang="pl-PL" baseline="0" dirty="0" err="1"/>
              <a:t>gives</a:t>
            </a:r>
            <a:r>
              <a:rPr lang="pl-PL" baseline="0" dirty="0"/>
              <a:t> </a:t>
            </a:r>
            <a:r>
              <a:rPr lang="pl-PL" baseline="0" dirty="0" err="1"/>
              <a:t>details</a:t>
            </a:r>
            <a:r>
              <a:rPr lang="pl-PL" baseline="0" dirty="0"/>
              <a:t> of the </a:t>
            </a:r>
            <a:r>
              <a:rPr lang="pl-PL" baseline="0" dirty="0" err="1"/>
              <a:t>purpose</a:t>
            </a:r>
            <a:r>
              <a:rPr lang="pl-PL" baseline="0" dirty="0"/>
              <a:t> of the </a:t>
            </a:r>
            <a:r>
              <a:rPr lang="pl-PL" baseline="0" dirty="0" err="1"/>
              <a:t>job</a:t>
            </a:r>
            <a:r>
              <a:rPr lang="pl-PL" baseline="0" dirty="0"/>
              <a:t> and of the </a:t>
            </a:r>
            <a:r>
              <a:rPr lang="pl-PL" baseline="0" dirty="0" err="1"/>
              <a:t>tasks</a:t>
            </a:r>
            <a:r>
              <a:rPr lang="pl-PL" baseline="0" dirty="0"/>
              <a:t> and </a:t>
            </a:r>
            <a:r>
              <a:rPr lang="pl-PL" baseline="0" dirty="0" err="1"/>
              <a:t>responsibilitues</a:t>
            </a:r>
            <a:r>
              <a:rPr lang="pl-PL" baseline="0" dirty="0"/>
              <a:t> </a:t>
            </a:r>
            <a:r>
              <a:rPr lang="pl-PL" baseline="0" dirty="0" err="1"/>
              <a:t>or</a:t>
            </a:r>
            <a:r>
              <a:rPr lang="pl-PL" baseline="0" dirty="0"/>
              <a:t> </a:t>
            </a:r>
            <a:r>
              <a:rPr lang="pl-PL" baseline="0" dirty="0" err="1"/>
              <a:t>areas</a:t>
            </a:r>
            <a:r>
              <a:rPr lang="pl-PL" baseline="0" dirty="0"/>
              <a:t> of </a:t>
            </a:r>
            <a:r>
              <a:rPr lang="pl-PL" baseline="0" dirty="0" err="1"/>
              <a:t>accountability</a:t>
            </a:r>
            <a:r>
              <a:rPr lang="pl-PL" baseline="0" dirty="0"/>
              <a:t> </a:t>
            </a:r>
            <a:r>
              <a:rPr lang="pl-PL" baseline="0" dirty="0" err="1"/>
              <a:t>that</a:t>
            </a:r>
            <a:r>
              <a:rPr lang="pl-PL" baseline="0" dirty="0"/>
              <a:t> </a:t>
            </a:r>
            <a:r>
              <a:rPr lang="pl-PL" baseline="0" dirty="0" err="1"/>
              <a:t>are</a:t>
            </a:r>
            <a:r>
              <a:rPr lang="pl-PL" baseline="0" dirty="0"/>
              <a:t> </a:t>
            </a:r>
            <a:r>
              <a:rPr lang="pl-PL" baseline="0" dirty="0" err="1"/>
              <a:t>assigned</a:t>
            </a:r>
            <a:r>
              <a:rPr lang="pl-PL" baseline="0" dirty="0"/>
              <a:t> to the </a:t>
            </a:r>
            <a:r>
              <a:rPr lang="pl-PL" baseline="0" dirty="0" err="1"/>
              <a:t>job</a:t>
            </a:r>
            <a:r>
              <a:rPr lang="pl-PL" baseline="0" dirty="0"/>
              <a:t> </a:t>
            </a:r>
            <a:r>
              <a:rPr lang="pl-PL" baseline="0" dirty="0" err="1"/>
              <a:t>holder</a:t>
            </a:r>
            <a:r>
              <a:rPr lang="pl-PL" baseline="0" dirty="0"/>
              <a:t>. The person </a:t>
            </a:r>
            <a:r>
              <a:rPr lang="pl-PL" baseline="0" dirty="0" err="1"/>
              <a:t>specification</a:t>
            </a:r>
            <a:r>
              <a:rPr lang="pl-PL" baseline="0" dirty="0"/>
              <a:t> </a:t>
            </a:r>
            <a:r>
              <a:rPr lang="pl-PL" baseline="0" dirty="0" err="1"/>
              <a:t>details</a:t>
            </a:r>
            <a:r>
              <a:rPr lang="pl-PL" baseline="0" dirty="0"/>
              <a:t> the </a:t>
            </a:r>
            <a:r>
              <a:rPr lang="pl-PL" baseline="0" dirty="0" err="1"/>
              <a:t>skills</a:t>
            </a:r>
            <a:r>
              <a:rPr lang="pl-PL" baseline="0" dirty="0"/>
              <a:t>, </a:t>
            </a:r>
            <a:r>
              <a:rPr lang="pl-PL" baseline="0" dirty="0" err="1"/>
              <a:t>knowledge</a:t>
            </a:r>
            <a:r>
              <a:rPr lang="pl-PL" baseline="0" dirty="0"/>
              <a:t>, and </a:t>
            </a:r>
            <a:r>
              <a:rPr lang="pl-PL" baseline="0" dirty="0" err="1"/>
              <a:t>attitudes</a:t>
            </a:r>
            <a:r>
              <a:rPr lang="pl-PL" baseline="0" dirty="0"/>
              <a:t> </a:t>
            </a:r>
            <a:r>
              <a:rPr lang="pl-PL" baseline="0" dirty="0" err="1"/>
              <a:t>that</a:t>
            </a:r>
            <a:r>
              <a:rPr lang="pl-PL" baseline="0" dirty="0"/>
              <a:t> </a:t>
            </a:r>
            <a:r>
              <a:rPr lang="pl-PL" baseline="0" dirty="0" err="1"/>
              <a:t>should</a:t>
            </a:r>
            <a:r>
              <a:rPr lang="pl-PL" baseline="0" dirty="0"/>
              <a:t> </a:t>
            </a:r>
            <a:r>
              <a:rPr lang="pl-PL" baseline="0" dirty="0" err="1"/>
              <a:t>ideally</a:t>
            </a:r>
            <a:r>
              <a:rPr lang="pl-PL" baseline="0" dirty="0"/>
              <a:t> be </a:t>
            </a:r>
            <a:r>
              <a:rPr lang="pl-PL" baseline="0" dirty="0" err="1"/>
              <a:t>possessed</a:t>
            </a:r>
            <a:r>
              <a:rPr lang="pl-PL" baseline="0" dirty="0"/>
              <a:t> by the </a:t>
            </a:r>
            <a:r>
              <a:rPr lang="pl-PL" baseline="0" dirty="0" err="1"/>
              <a:t>jobholder</a:t>
            </a:r>
            <a:r>
              <a:rPr lang="pl-PL" baseline="0" dirty="0"/>
              <a:t> to </a:t>
            </a:r>
            <a:r>
              <a:rPr lang="pl-PL" baseline="0" dirty="0" err="1"/>
              <a:t>ensure</a:t>
            </a:r>
            <a:r>
              <a:rPr lang="pl-PL" baseline="0" dirty="0"/>
              <a:t> he </a:t>
            </a:r>
            <a:r>
              <a:rPr lang="pl-PL" baseline="0" dirty="0" err="1"/>
              <a:t>or</a:t>
            </a:r>
            <a:r>
              <a:rPr lang="pl-PL" baseline="0" dirty="0"/>
              <a:t> </a:t>
            </a:r>
            <a:r>
              <a:rPr lang="pl-PL" baseline="0" dirty="0" err="1"/>
              <a:t>she</a:t>
            </a:r>
            <a:r>
              <a:rPr lang="pl-PL" baseline="0" dirty="0"/>
              <a:t> </a:t>
            </a:r>
            <a:r>
              <a:rPr lang="pl-PL" baseline="0" dirty="0" err="1"/>
              <a:t>can</a:t>
            </a:r>
            <a:r>
              <a:rPr lang="pl-PL" baseline="0" dirty="0"/>
              <a:t> </a:t>
            </a:r>
            <a:r>
              <a:rPr lang="pl-PL" baseline="0" dirty="0" err="1"/>
              <a:t>meet</a:t>
            </a:r>
            <a:r>
              <a:rPr lang="pl-PL" baseline="0" dirty="0"/>
              <a:t> </a:t>
            </a:r>
            <a:r>
              <a:rPr lang="pl-PL" baseline="0" dirty="0" err="1"/>
              <a:t>objectives</a:t>
            </a:r>
            <a:r>
              <a:rPr lang="pl-PL" baseline="0" dirty="0"/>
              <a:t>, </a:t>
            </a:r>
            <a:r>
              <a:rPr lang="pl-PL" baseline="0" dirty="0" err="1"/>
              <a:t>while</a:t>
            </a:r>
            <a:r>
              <a:rPr lang="pl-PL" baseline="0" dirty="0"/>
              <a:t> </a:t>
            </a:r>
            <a:r>
              <a:rPr lang="pl-PL" baseline="0" dirty="0" err="1"/>
              <a:t>feeling</a:t>
            </a:r>
            <a:r>
              <a:rPr lang="pl-PL" baseline="0" dirty="0"/>
              <a:t> </a:t>
            </a:r>
            <a:r>
              <a:rPr lang="pl-PL" baseline="0" dirty="0" err="1"/>
              <a:t>that</a:t>
            </a:r>
            <a:r>
              <a:rPr lang="pl-PL" baseline="0" dirty="0"/>
              <a:t> the </a:t>
            </a:r>
            <a:r>
              <a:rPr lang="pl-PL" baseline="0" dirty="0" err="1"/>
              <a:t>job</a:t>
            </a:r>
            <a:r>
              <a:rPr lang="pl-PL" baseline="0" dirty="0"/>
              <a:t> </a:t>
            </a:r>
            <a:r>
              <a:rPr lang="pl-PL" baseline="0" dirty="0" err="1"/>
              <a:t>holds</a:t>
            </a:r>
            <a:r>
              <a:rPr lang="pl-PL" baseline="0" dirty="0"/>
              <a:t> </a:t>
            </a:r>
            <a:r>
              <a:rPr lang="pl-PL" baseline="0" dirty="0" err="1"/>
              <a:t>sufficient</a:t>
            </a:r>
            <a:r>
              <a:rPr lang="pl-PL" baseline="0" dirty="0"/>
              <a:t> </a:t>
            </a:r>
            <a:r>
              <a:rPr lang="pl-PL" baseline="0" dirty="0" err="1"/>
              <a:t>challange</a:t>
            </a:r>
            <a:r>
              <a:rPr lang="pl-PL" baseline="0" dirty="0"/>
              <a:t> and </a:t>
            </a:r>
            <a:r>
              <a:rPr lang="pl-PL" baseline="0" dirty="0" err="1"/>
              <a:t>opportunity</a:t>
            </a:r>
            <a:r>
              <a:rPr lang="pl-PL" baseline="0" dirty="0"/>
              <a:t> for </a:t>
            </a:r>
            <a:r>
              <a:rPr lang="pl-PL" baseline="0" dirty="0" err="1"/>
              <a:t>growth</a:t>
            </a:r>
            <a:r>
              <a:rPr lang="pl-PL" baseline="0" dirty="0"/>
              <a:t>. </a:t>
            </a:r>
            <a:endParaRPr lang="pl-PL" dirty="0"/>
          </a:p>
        </p:txBody>
      </p:sp>
    </p:spTree>
    <p:extLst>
      <p:ext uri="{BB962C8B-B14F-4D97-AF65-F5344CB8AC3E}">
        <p14:creationId xmlns:p14="http://schemas.microsoft.com/office/powerpoint/2010/main" val="320482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53486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Click to edit Master title style</a:t>
            </a:r>
          </a:p>
        </p:txBody>
      </p:sp>
      <p:sp>
        <p:nvSpPr>
          <p:cNvPr id="3" name="Content Placeholder 2"/>
          <p:cNvSpPr>
            <a:spLocks noGrp="1"/>
          </p:cNvSpPr>
          <p:nvPr>
            <p:ph idx="1"/>
          </p:nvPr>
        </p:nvSpPr>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pl-PL"/>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DD1EC2D8-83AA-4507-A1D9-438A542F44C9}" type="slidenum">
              <a:rPr lang="pl-PL"/>
              <a:pPr/>
              <a:t>‹#›</a:t>
            </a:fld>
            <a:endParaRPr lang="pl-PL"/>
          </a:p>
        </p:txBody>
      </p:sp>
    </p:spTree>
    <p:extLst>
      <p:ext uri="{BB962C8B-B14F-4D97-AF65-F5344CB8AC3E}">
        <p14:creationId xmlns:p14="http://schemas.microsoft.com/office/powerpoint/2010/main" val="304730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2015800"/>
            <a:ext cx="3863976" cy="641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s" sz="2400" b="0">
                <a:latin typeface="Cambria"/>
                <a:ea typeface="Cambria"/>
                <a:cs typeface="Cambria"/>
                <a:sym typeface="Cambria"/>
              </a:rPr>
              <a:t>ARTCademy</a:t>
            </a:r>
            <a:endParaRPr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s" sz="2400" b="0">
                <a:solidFill>
                  <a:srgbClr val="E06666"/>
                </a:solidFill>
                <a:latin typeface="Cambria"/>
                <a:ea typeface="Cambria"/>
                <a:cs typeface="Cambria"/>
                <a:sym typeface="Cambria"/>
              </a:rPr>
              <a:t>“Arts and Crafts Academy”</a:t>
            </a:r>
            <a:endParaRPr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dirty="0">
                <a:solidFill>
                  <a:srgbClr val="F24F4F"/>
                </a:solidFill>
                <a:latin typeface="Cambria" panose="02040503050406030204" pitchFamily="18" charset="0"/>
              </a:rPr>
              <a:t>Διαδικασία επιλογής
</a:t>
            </a:r>
            <a:endParaRPr lang="es-ES" b="0" dirty="0">
              <a:solidFill>
                <a:srgbClr val="F24F4F"/>
              </a:solidFill>
              <a:latin typeface="Cambria" panose="02040503050406030204" pitchFamily="18" charset="0"/>
            </a:endParaRPr>
          </a:p>
        </p:txBody>
      </p:sp>
      <p:sp>
        <p:nvSpPr>
          <p:cNvPr id="3" name="Content Placeholder 2"/>
          <p:cNvSpPr>
            <a:spLocks noGrp="1"/>
          </p:cNvSpPr>
          <p:nvPr>
            <p:ph idx="1"/>
          </p:nvPr>
        </p:nvSpPr>
        <p:spPr>
          <a:xfrm>
            <a:off x="311700" y="1152475"/>
            <a:ext cx="5534464" cy="3416400"/>
          </a:xfrm>
        </p:spPr>
        <p:txBody>
          <a:bodyPr/>
          <a:lstStyle/>
          <a:p>
            <a:r>
              <a:rPr lang="el-GR" sz="1600" dirty="0"/>
              <a:t>Η αξιολόγηση της </a:t>
            </a:r>
            <a:r>
              <a:rPr lang="el-GR" sz="1600" dirty="0" err="1"/>
              <a:t>καταλληλότητας</a:t>
            </a:r>
            <a:r>
              <a:rPr lang="el-GR" sz="1600" dirty="0"/>
              <a:t> των αιτούντων σε κάθε στάδιο της επιλογής, ξεκινώντας από την αναθεώρηση των εντύπων αίτησης ή </a:t>
            </a:r>
            <a:r>
              <a:rPr lang="el-GR" sz="1600" dirty="0" err="1"/>
              <a:t>CVs</a:t>
            </a:r>
            <a:r>
              <a:rPr lang="el-GR" sz="1600" dirty="0"/>
              <a:t>, για την αξιολόγηση των ψυχομετρικών αποτελεσμάτων της δοκιμής και την απόδοση της βαθμολογίας σε συνεντεύξεις, είναι κεντρική στη διαδικασία όχι μόνο της πρόσληψης, αλλά και της πρόσληψης του δικαιώματος είδος ανθρώπων. 
Η διαδικασία επιλογής περιλαμβάνει τη χρήση τεχνικών και εργαλείων που έχουν σχεδιαστεί για να κάνουν διακρίσεις μεταξύ υποψηφίων υποψήφιων, χρησιμοποιώντας νομικά, συναφή και Προγνωστικά κριτήρια</a:t>
            </a:r>
            <a:r>
              <a:rPr lang="en-US" dirty="0"/>
              <a:t>. </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23" name="3 CuadroTexto"/>
          <p:cNvSpPr txBox="1"/>
          <p:nvPr/>
        </p:nvSpPr>
        <p:spPr>
          <a:xfrm>
            <a:off x="324873" y="239708"/>
            <a:ext cx="3657847" cy="307777"/>
          </a:xfrm>
          <a:prstGeom prst="rect">
            <a:avLst/>
          </a:prstGeom>
          <a:noFill/>
        </p:spPr>
        <p:txBody>
          <a:bodyPr wrap="square" rtlCol="0">
            <a:spAutoFit/>
          </a:bodyPr>
          <a:lstStyle/>
          <a:p>
            <a:r>
              <a:rPr lang="es-ES" dirty="0"/>
              <a:t>Unit </a:t>
            </a:r>
            <a:r>
              <a:rPr lang="pl-PL" dirty="0"/>
              <a:t>2</a:t>
            </a:r>
            <a:r>
              <a:rPr lang="es-ES" dirty="0"/>
              <a:t>. </a:t>
            </a:r>
            <a:r>
              <a:rPr lang="en-US" dirty="0"/>
              <a:t>RECRUITMENT AND SELECTION</a:t>
            </a:r>
            <a:endParaRPr lang="es-ES" dirty="0"/>
          </a:p>
        </p:txBody>
      </p:sp>
      <p:graphicFrame>
        <p:nvGraphicFramePr>
          <p:cNvPr id="8" name="Table 7"/>
          <p:cNvGraphicFramePr>
            <a:graphicFrameLocks noGrp="1"/>
          </p:cNvGraphicFramePr>
          <p:nvPr/>
        </p:nvGraphicFramePr>
        <p:xfrm>
          <a:off x="5831173" y="1229298"/>
          <a:ext cx="3222887" cy="2529840"/>
        </p:xfrm>
        <a:graphic>
          <a:graphicData uri="http://schemas.openxmlformats.org/drawingml/2006/table">
            <a:tbl>
              <a:tblPr firstRow="1" bandRow="1">
                <a:tableStyleId>{5C22544A-7EE6-4342-B048-85BDC9FD1C3A}</a:tableStyleId>
              </a:tblPr>
              <a:tblGrid>
                <a:gridCol w="2117516">
                  <a:extLst>
                    <a:ext uri="{9D8B030D-6E8A-4147-A177-3AD203B41FA5}">
                      <a16:colId xmlns:a16="http://schemas.microsoft.com/office/drawing/2014/main" val="20000"/>
                    </a:ext>
                  </a:extLst>
                </a:gridCol>
                <a:gridCol w="1105371">
                  <a:extLst>
                    <a:ext uri="{9D8B030D-6E8A-4147-A177-3AD203B41FA5}">
                      <a16:colId xmlns:a16="http://schemas.microsoft.com/office/drawing/2014/main" val="20001"/>
                    </a:ext>
                  </a:extLst>
                </a:gridCol>
              </a:tblGrid>
              <a:tr h="370840">
                <a:tc>
                  <a:txBody>
                    <a:bodyPr/>
                    <a:lstStyle/>
                    <a:p>
                      <a:r>
                        <a:rPr lang="en-US" dirty="0"/>
                        <a:t>Assessment instrument</a:t>
                      </a:r>
                    </a:p>
                  </a:txBody>
                  <a:tcPr/>
                </a:tc>
                <a:tc>
                  <a:txBody>
                    <a:bodyPr/>
                    <a:lstStyle/>
                    <a:p>
                      <a:r>
                        <a:rPr lang="en-US" dirty="0"/>
                        <a:t>Predictive validity</a:t>
                      </a:r>
                    </a:p>
                  </a:txBody>
                  <a:tcPr/>
                </a:tc>
                <a:extLst>
                  <a:ext uri="{0D108BD9-81ED-4DB2-BD59-A6C34878D82A}">
                    <a16:rowId xmlns:a16="http://schemas.microsoft.com/office/drawing/2014/main" val="10000"/>
                  </a:ext>
                </a:extLst>
              </a:tr>
              <a:tr h="370840">
                <a:tc>
                  <a:txBody>
                    <a:bodyPr/>
                    <a:lstStyle/>
                    <a:p>
                      <a:r>
                        <a:rPr lang="en-US" dirty="0"/>
                        <a:t>Work sample tests</a:t>
                      </a:r>
                    </a:p>
                    <a:p>
                      <a:r>
                        <a:rPr lang="en-US" dirty="0"/>
                        <a:t>Cognitive ability tests</a:t>
                      </a:r>
                    </a:p>
                    <a:p>
                      <a:r>
                        <a:rPr lang="en-US" dirty="0"/>
                        <a:t>Structured</a:t>
                      </a:r>
                      <a:r>
                        <a:rPr lang="en-US" baseline="0" dirty="0"/>
                        <a:t> interviews</a:t>
                      </a:r>
                    </a:p>
                    <a:p>
                      <a:r>
                        <a:rPr lang="en-US" baseline="0" dirty="0"/>
                        <a:t>Job knowledge tests</a:t>
                      </a:r>
                    </a:p>
                    <a:p>
                      <a:r>
                        <a:rPr lang="en-US" baseline="0" dirty="0"/>
                        <a:t>Unstructured interviews</a:t>
                      </a:r>
                    </a:p>
                    <a:p>
                      <a:r>
                        <a:rPr lang="en-US" baseline="0" dirty="0"/>
                        <a:t>Biographical data</a:t>
                      </a:r>
                    </a:p>
                    <a:p>
                      <a:r>
                        <a:rPr lang="en-US" dirty="0"/>
                        <a:t>Assessment </a:t>
                      </a:r>
                      <a:r>
                        <a:rPr lang="en-US" dirty="0" err="1"/>
                        <a:t>centre</a:t>
                      </a:r>
                      <a:r>
                        <a:rPr lang="en-US" dirty="0"/>
                        <a:t> results</a:t>
                      </a:r>
                    </a:p>
                    <a:p>
                      <a:r>
                        <a:rPr lang="en-US" dirty="0"/>
                        <a:t>Reference checks</a:t>
                      </a:r>
                    </a:p>
                  </a:txBody>
                  <a:tcPr/>
                </a:tc>
                <a:tc>
                  <a:txBody>
                    <a:bodyPr/>
                    <a:lstStyle/>
                    <a:p>
                      <a:r>
                        <a:rPr lang="en-US" dirty="0"/>
                        <a:t>0,54</a:t>
                      </a:r>
                    </a:p>
                    <a:p>
                      <a:r>
                        <a:rPr lang="en-US" dirty="0"/>
                        <a:t>0,51</a:t>
                      </a:r>
                    </a:p>
                    <a:p>
                      <a:r>
                        <a:rPr lang="en-US" dirty="0"/>
                        <a:t>0,51</a:t>
                      </a:r>
                    </a:p>
                    <a:p>
                      <a:r>
                        <a:rPr lang="en-US" dirty="0"/>
                        <a:t>0,48</a:t>
                      </a:r>
                    </a:p>
                    <a:p>
                      <a:r>
                        <a:rPr lang="en-US" dirty="0"/>
                        <a:t>0,31</a:t>
                      </a:r>
                    </a:p>
                    <a:p>
                      <a:r>
                        <a:rPr lang="en-US" dirty="0"/>
                        <a:t>0,35</a:t>
                      </a:r>
                    </a:p>
                    <a:p>
                      <a:r>
                        <a:rPr lang="en-US" dirty="0"/>
                        <a:t>0,37</a:t>
                      </a:r>
                    </a:p>
                    <a:p>
                      <a:endParaRPr lang="en-US" dirty="0"/>
                    </a:p>
                    <a:p>
                      <a:r>
                        <a:rPr lang="en-US" dirty="0"/>
                        <a:t>0,26</a:t>
                      </a:r>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7385185" y="3792512"/>
            <a:ext cx="1758815" cy="307777"/>
          </a:xfrm>
          <a:prstGeom prst="rect">
            <a:avLst/>
          </a:prstGeom>
          <a:noFill/>
        </p:spPr>
        <p:txBody>
          <a:bodyPr wrap="none" rtlCol="0">
            <a:spAutoFit/>
          </a:bodyPr>
          <a:lstStyle/>
          <a:p>
            <a:r>
              <a:rPr lang="en-US" dirty="0" err="1"/>
              <a:t>Banfield&amp;Kay</a:t>
            </a:r>
            <a:r>
              <a:rPr lang="en-US" dirty="0"/>
              <a:t>, 2012</a:t>
            </a:r>
          </a:p>
        </p:txBody>
      </p:sp>
    </p:spTree>
    <p:extLst>
      <p:ext uri="{BB962C8B-B14F-4D97-AF65-F5344CB8AC3E}">
        <p14:creationId xmlns:p14="http://schemas.microsoft.com/office/powerpoint/2010/main" val="112395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ΜΟΝΆΔΑ 3. ΕΚΠΑΙΔΕΥΣΗ ΚΑΙ ΑΝΑΠΤΥΞΗΣ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5076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6095870" cy="1036361"/>
          </a:xfrm>
        </p:spPr>
        <p:txBody>
          <a:bodyPr/>
          <a:lstStyle/>
          <a:p>
            <a:r>
              <a:rPr lang="el-GR" dirty="0">
                <a:solidFill>
                  <a:srgbClr val="F24F4F"/>
                </a:solidFill>
                <a:latin typeface="Cambria" panose="02040503050406030204" pitchFamily="18" charset="0"/>
              </a:rPr>
              <a:t>Κύκλος εκπαίδευσης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828800" y="1669159"/>
            <a:ext cx="6848856" cy="2280671"/>
          </a:xfrm>
        </p:spPr>
        <p:txBody>
          <a:bodyPr/>
          <a:lstStyle/>
          <a:p>
            <a:endParaRPr lang="es-ES" dirty="0"/>
          </a:p>
        </p:txBody>
      </p:sp>
      <p:sp>
        <p:nvSpPr>
          <p:cNvPr id="4" name="3 CuadroTexto"/>
          <p:cNvSpPr txBox="1"/>
          <p:nvPr/>
        </p:nvSpPr>
        <p:spPr>
          <a:xfrm>
            <a:off x="432450" y="206156"/>
            <a:ext cx="3880605" cy="307777"/>
          </a:xfrm>
          <a:prstGeom prst="rect">
            <a:avLst/>
          </a:prstGeom>
          <a:noFill/>
        </p:spPr>
        <p:txBody>
          <a:bodyPr wrap="square" rtlCol="0">
            <a:spAutoFit/>
          </a:bodyPr>
          <a:lstStyle/>
          <a:p>
            <a:r>
              <a:rPr lang="es-ES" dirty="0" err="1"/>
              <a:t>Unit</a:t>
            </a:r>
            <a:r>
              <a:rPr lang="es-ES" dirty="0"/>
              <a:t> 3. </a:t>
            </a:r>
            <a:r>
              <a:rPr lang="en-GB" dirty="0"/>
              <a:t>TRAINING AND DEVELOPMENT</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Diagram 9">
            <a:extLst>
              <a:ext uri="{FF2B5EF4-FFF2-40B4-BE49-F238E27FC236}">
                <a16:creationId xmlns:a16="http://schemas.microsoft.com/office/drawing/2014/main" id="{82A872BC-71C3-E04E-BB34-780BAA8D8504}"/>
              </a:ext>
            </a:extLst>
          </p:cNvPr>
          <p:cNvGraphicFramePr/>
          <p:nvPr>
            <p:extLst>
              <p:ext uri="{D42A27DB-BD31-4B8C-83A1-F6EECF244321}">
                <p14:modId xmlns:p14="http://schemas.microsoft.com/office/powerpoint/2010/main" val="3379950633"/>
              </p:ext>
            </p:extLst>
          </p:nvPr>
        </p:nvGraphicFramePr>
        <p:xfrm>
          <a:off x="1828800" y="1448744"/>
          <a:ext cx="5930912" cy="3067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pole tekstowe 10">
            <a:extLst>
              <a:ext uri="{FF2B5EF4-FFF2-40B4-BE49-F238E27FC236}">
                <a16:creationId xmlns:a16="http://schemas.microsoft.com/office/drawing/2014/main" id="{7D8FFC8E-00DD-D147-9D36-740195332A21}"/>
              </a:ext>
            </a:extLst>
          </p:cNvPr>
          <p:cNvSpPr txBox="1"/>
          <p:nvPr/>
        </p:nvSpPr>
        <p:spPr>
          <a:xfrm>
            <a:off x="242696" y="628352"/>
            <a:ext cx="1997584" cy="1169551"/>
          </a:xfrm>
          <a:prstGeom prst="rect">
            <a:avLst/>
          </a:prstGeom>
          <a:noFill/>
        </p:spPr>
        <p:txBody>
          <a:bodyPr wrap="square" rtlCol="0">
            <a:spAutoFit/>
          </a:bodyPr>
          <a:lstStyle/>
          <a:p>
            <a:r>
              <a:rPr lang="el-GR" i="1" dirty="0"/>
              <a:t>Πώς να παρέχει εκπαίδευση με πιο συστηματικό τρόπο σε μια εταιρεία;
</a:t>
            </a:r>
            <a:endParaRPr lang="pl-PL" i="1" dirty="0"/>
          </a:p>
        </p:txBody>
      </p:sp>
    </p:spTree>
    <p:extLst>
      <p:ext uri="{BB962C8B-B14F-4D97-AF65-F5344CB8AC3E}">
        <p14:creationId xmlns:p14="http://schemas.microsoft.com/office/powerpoint/2010/main" val="4192963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3EAFF"/>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l-GR" dirty="0">
                <a:solidFill>
                  <a:srgbClr val="F24F4F"/>
                </a:solidFill>
                <a:latin typeface="Cambria" panose="02040503050406030204" pitchFamily="18" charset="0"/>
              </a:rPr>
              <a:t>Μέθοδοι εκπαίδευσης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828800" y="1863911"/>
            <a:ext cx="6409858" cy="2085919"/>
          </a:xfrm>
        </p:spPr>
        <p:txBody>
          <a:bodyPr/>
          <a:lstStyle/>
          <a:p>
            <a:endParaRPr lang="es-ES" dirty="0"/>
          </a:p>
        </p:txBody>
      </p:sp>
      <p:sp>
        <p:nvSpPr>
          <p:cNvPr id="4" name="3 CuadroTexto"/>
          <p:cNvSpPr txBox="1"/>
          <p:nvPr/>
        </p:nvSpPr>
        <p:spPr>
          <a:xfrm>
            <a:off x="432450" y="206156"/>
            <a:ext cx="3880605" cy="307777"/>
          </a:xfrm>
          <a:prstGeom prst="rect">
            <a:avLst/>
          </a:prstGeom>
          <a:noFill/>
        </p:spPr>
        <p:txBody>
          <a:bodyPr wrap="square" rtlCol="0">
            <a:spAutoFit/>
          </a:bodyPr>
          <a:lstStyle/>
          <a:p>
            <a:r>
              <a:rPr lang="es-ES" dirty="0" err="1"/>
              <a:t>Unit</a:t>
            </a:r>
            <a:r>
              <a:rPr lang="es-ES" dirty="0"/>
              <a:t> 3. </a:t>
            </a:r>
            <a:r>
              <a:rPr lang="en-GB" dirty="0"/>
              <a:t>TRAINING AND DEVELOPMENT</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Tabela 9">
            <a:extLst>
              <a:ext uri="{FF2B5EF4-FFF2-40B4-BE49-F238E27FC236}">
                <a16:creationId xmlns:a16="http://schemas.microsoft.com/office/drawing/2014/main" id="{E29CB94D-1A0B-EA46-820E-A910B0538FEB}"/>
              </a:ext>
            </a:extLst>
          </p:cNvPr>
          <p:cNvGraphicFramePr>
            <a:graphicFrameLocks noGrp="1"/>
          </p:cNvGraphicFramePr>
          <p:nvPr>
            <p:extLst>
              <p:ext uri="{D42A27DB-BD31-4B8C-83A1-F6EECF244321}">
                <p14:modId xmlns:p14="http://schemas.microsoft.com/office/powerpoint/2010/main" val="4165297804"/>
              </p:ext>
            </p:extLst>
          </p:nvPr>
        </p:nvGraphicFramePr>
        <p:xfrm>
          <a:off x="938676" y="1771849"/>
          <a:ext cx="7404212" cy="2486488"/>
        </p:xfrm>
        <a:graphic>
          <a:graphicData uri="http://schemas.openxmlformats.org/drawingml/2006/table">
            <a:tbl>
              <a:tblPr firstRow="1" firstCol="1" bandRow="1">
                <a:tableStyleId>{5C22544A-7EE6-4342-B048-85BDC9FD1C3A}</a:tableStyleId>
              </a:tblPr>
              <a:tblGrid>
                <a:gridCol w="3702106">
                  <a:extLst>
                    <a:ext uri="{9D8B030D-6E8A-4147-A177-3AD203B41FA5}">
                      <a16:colId xmlns:a16="http://schemas.microsoft.com/office/drawing/2014/main" val="1269071675"/>
                    </a:ext>
                  </a:extLst>
                </a:gridCol>
                <a:gridCol w="3702106">
                  <a:extLst>
                    <a:ext uri="{9D8B030D-6E8A-4147-A177-3AD203B41FA5}">
                      <a16:colId xmlns:a16="http://schemas.microsoft.com/office/drawing/2014/main" val="1160542669"/>
                    </a:ext>
                  </a:extLst>
                </a:gridCol>
              </a:tblGrid>
              <a:tr h="485829">
                <a:tc>
                  <a:txBody>
                    <a:bodyPr/>
                    <a:lstStyle/>
                    <a:p>
                      <a:pPr algn="ctr"/>
                      <a:r>
                        <a:rPr lang="el-GR" sz="1600" dirty="0">
                          <a:solidFill>
                            <a:schemeClr val="tx1"/>
                          </a:solidFill>
                          <a:effectLst/>
                        </a:rPr>
                        <a:t>Στην Εργασία</a:t>
                      </a:r>
                      <a:endParaRPr lang="pl-PL" sz="16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r>
                        <a:rPr lang="el-GR" sz="1600" dirty="0">
                          <a:solidFill>
                            <a:schemeClr val="tx1"/>
                          </a:solidFill>
                          <a:effectLst/>
                        </a:rPr>
                        <a:t>Εκτός Εργασίας</a:t>
                      </a:r>
                      <a:endParaRPr lang="pl-PL" sz="160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rgbClr val="A3CBFA"/>
                    </a:solidFill>
                  </a:tcPr>
                </a:tc>
                <a:extLst>
                  <a:ext uri="{0D108BD9-81ED-4DB2-BD59-A6C34878D82A}">
                    <a16:rowId xmlns:a16="http://schemas.microsoft.com/office/drawing/2014/main" val="1328803470"/>
                  </a:ext>
                </a:extLst>
              </a:tr>
              <a:tr h="2000659">
                <a:tc>
                  <a:txBody>
                    <a:bodyPr/>
                    <a:lstStyle/>
                    <a:p>
                      <a:pPr algn="ctr" fontAlgn="base">
                        <a:lnSpc>
                          <a:spcPct val="150000"/>
                        </a:lnSpc>
                        <a:spcAft>
                          <a:spcPts val="1440"/>
                        </a:spcAft>
                      </a:pPr>
                      <a:r>
                        <a:rPr lang="el-GR" sz="1400" b="0" dirty="0">
                          <a:solidFill>
                            <a:schemeClr val="tx1"/>
                          </a:solidFill>
                          <a:effectLst/>
                        </a:rPr>
                        <a:t>Καθοδήγηση, σκίαση, διαδηλώσεις, περιστροφές θέσεων εργασίας, τεχνολογία διδασκαλίας εργασίας, μαθητεία, </a:t>
                      </a:r>
                      <a:r>
                        <a:rPr lang="el-GR" sz="1400" b="0" dirty="0" err="1">
                          <a:solidFill>
                            <a:schemeClr val="tx1"/>
                          </a:solidFill>
                          <a:effectLst/>
                        </a:rPr>
                        <a:t>υπομελέτη</a:t>
                      </a:r>
                      <a:r>
                        <a:rPr lang="el-GR" sz="1400" b="0" dirty="0">
                          <a:solidFill>
                            <a:schemeClr val="tx1"/>
                          </a:solidFill>
                          <a:effectLst/>
                        </a:rPr>
                        <a:t>, εκπαίδευση βασισμένη σε υπολογιστή. 
</a:t>
                      </a:r>
                      <a:endParaRPr lang="pl-PL"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20000"/>
                        <a:lumOff val="80000"/>
                      </a:schemeClr>
                    </a:solidFill>
                  </a:tcPr>
                </a:tc>
                <a:tc>
                  <a:txBody>
                    <a:bodyPr/>
                    <a:lstStyle/>
                    <a:p>
                      <a:pPr algn="ctr">
                        <a:lnSpc>
                          <a:spcPct val="150000"/>
                        </a:lnSpc>
                      </a:pPr>
                      <a:r>
                        <a:rPr lang="el-GR" sz="1400" b="0" dirty="0">
                          <a:solidFill>
                            <a:schemeClr val="tx1"/>
                          </a:solidFill>
                          <a:effectLst/>
                        </a:rPr>
                        <a:t>Διαλέξεις, σεμινάρια, συνέδρια, εκπαίδευση προθάλαμου, ασκήσεις προσομοίωσης όπως: διαχείριση, παιχνίδια, περιπτωσιολογικές μελέτες, παιχνίδι ρόλων), εκπαίδευση ευαισθησίας, κατάρτιση με βάση τον υπολογιστή</a:t>
                      </a:r>
                      <a:r>
                        <a:rPr lang="pl-PL" sz="1400" b="0" dirty="0">
                          <a:solidFill>
                            <a:schemeClr val="tx1"/>
                          </a:solidFill>
                          <a:effectLst/>
                        </a:rPr>
                        <a:t>.</a:t>
                      </a:r>
                      <a:endParaRPr lang="pl-PL" sz="1400" b="0" dirty="0">
                        <a:solidFill>
                          <a:schemeClr val="tx1"/>
                        </a:solidFill>
                        <a:effectLst/>
                        <a:latin typeface="Calibri" panose="020F0502020204030204" pitchFamily="34" charset="0"/>
                        <a:cs typeface="Times New Roman" panose="02020603050405020304" pitchFamily="18" charset="0"/>
                      </a:endParaRPr>
                    </a:p>
                  </a:txBody>
                  <a:tcPr marL="68580" marR="68580" marT="0" marB="0">
                    <a:solidFill>
                      <a:srgbClr val="A3CBFA"/>
                    </a:solidFill>
                  </a:tcPr>
                </a:tc>
                <a:extLst>
                  <a:ext uri="{0D108BD9-81ED-4DB2-BD59-A6C34878D82A}">
                    <a16:rowId xmlns:a16="http://schemas.microsoft.com/office/drawing/2014/main" val="2521153783"/>
                  </a:ext>
                </a:extLst>
              </a:tr>
            </a:tbl>
          </a:graphicData>
        </a:graphic>
      </p:graphicFrame>
      <p:sp>
        <p:nvSpPr>
          <p:cNvPr id="9" name="pole tekstowe 8">
            <a:extLst>
              <a:ext uri="{FF2B5EF4-FFF2-40B4-BE49-F238E27FC236}">
                <a16:creationId xmlns:a16="http://schemas.microsoft.com/office/drawing/2014/main" id="{A66EF3EA-EC22-4B4A-9558-D90C4FA7EA93}"/>
              </a:ext>
            </a:extLst>
          </p:cNvPr>
          <p:cNvSpPr txBox="1"/>
          <p:nvPr/>
        </p:nvSpPr>
        <p:spPr>
          <a:xfrm>
            <a:off x="356616" y="833968"/>
            <a:ext cx="1472184" cy="954107"/>
          </a:xfrm>
          <a:prstGeom prst="rect">
            <a:avLst/>
          </a:prstGeom>
          <a:noFill/>
        </p:spPr>
        <p:txBody>
          <a:bodyPr wrap="square" rtlCol="0">
            <a:spAutoFit/>
          </a:bodyPr>
          <a:lstStyle/>
          <a:p>
            <a:r>
              <a:rPr lang="el-GR" i="1" dirty="0"/>
              <a:t>Ποιες είναι οι καταλληλότερες μέθοδοι κατάρτισης</a:t>
            </a:r>
            <a:r>
              <a:rPr lang="pl-PL" i="1" dirty="0"/>
              <a:t>? </a:t>
            </a:r>
          </a:p>
        </p:txBody>
      </p:sp>
    </p:spTree>
    <p:extLst>
      <p:ext uri="{BB962C8B-B14F-4D97-AF65-F5344CB8AC3E}">
        <p14:creationId xmlns:p14="http://schemas.microsoft.com/office/powerpoint/2010/main" val="115098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ΜΟΝΆΔΑ 4. ΔΙΑΧΕΊΡΙΣΗ ΑΠΌΔΟΣΗΣ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5521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56341"/>
          </a:xfrm>
        </p:spPr>
        <p:txBody>
          <a:bodyPr/>
          <a:lstStyle/>
          <a:p>
            <a:r>
              <a:rPr lang="el-GR" dirty="0" err="1">
                <a:solidFill>
                  <a:srgbClr val="F24F4F"/>
                </a:solidFill>
                <a:latin typeface="Cambria" panose="02040503050406030204" pitchFamily="18" charset="0"/>
              </a:rPr>
              <a:t>Διαχείρηση</a:t>
            </a:r>
            <a:r>
              <a:rPr lang="el-GR" dirty="0">
                <a:solidFill>
                  <a:srgbClr val="F24F4F"/>
                </a:solidFill>
                <a:latin typeface="Cambria" panose="02040503050406030204" pitchFamily="18" charset="0"/>
              </a:rPr>
              <a:t> Απόδοσης</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19947" y="1382024"/>
            <a:ext cx="7818711" cy="1922766"/>
          </a:xfrm>
        </p:spPr>
        <p:txBody>
          <a:bodyPr/>
          <a:lstStyle/>
          <a:p>
            <a:pPr marL="139700" indent="0" algn="l">
              <a:buNone/>
            </a:pPr>
            <a:r>
              <a:rPr lang="el-GR" sz="1200" b="1" i="1" dirty="0">
                <a:solidFill>
                  <a:srgbClr val="FF0000"/>
                </a:solidFill>
              </a:rPr>
              <a:t>Τι είναι η διαχείριση επιδόσεων;
Είναι ένα πλαίσιο στο οποίο οι επιδόσεις των ατόμων μπορούν να κατευθύνονται, να παρακολουθούνται, να υποκινούνται και να βελτιώνονται (</a:t>
            </a:r>
            <a:r>
              <a:rPr lang="el-GR" sz="1200" b="1" i="1" dirty="0" err="1">
                <a:solidFill>
                  <a:srgbClr val="FF0000"/>
                </a:solidFill>
              </a:rPr>
              <a:t>Mabey</a:t>
            </a:r>
            <a:r>
              <a:rPr lang="el-GR" sz="1200" b="1" i="1" dirty="0">
                <a:solidFill>
                  <a:srgbClr val="FF0000"/>
                </a:solidFill>
              </a:rPr>
              <a:t>, 1998). 
Γιατί είναι σημαντικό; 
Ενισχύει τα κίνητρα των εργαζομένων και την παραγωγικότητα των ατόμων, των ομάδων και ολόκληρη την εταιρεία.
 βοηθά στον στρατηγικό προγραμματισμό και την αλλαγή με την ανίχνευση των προβλημάτων και της αξιολόγησης απόδοσης υπαλλήλων. 
Είναι χρήσιμο στην ανάλυση του χάσματος ικανοτήτων και της ανάπτυξης των εργαζομένων.
	Επομένως 
		Η αξιολόγηση των επιδόσεων υποτίθεται ότι είναι σε εξέλιξη διαδικασία που θα βοηθήσει την επιχείρηση στη διαδικασία της συνεχούς βελτίωσης</a:t>
            </a:r>
            <a:r>
              <a:rPr lang="el-GR" b="1" i="1" dirty="0">
                <a:solidFill>
                  <a:srgbClr val="FF0000"/>
                </a:solidFill>
              </a:rPr>
              <a:t>.   
</a:t>
            </a:r>
            <a:endParaRPr lang="es-ES" dirty="0"/>
          </a:p>
        </p:txBody>
      </p:sp>
      <p:sp>
        <p:nvSpPr>
          <p:cNvPr id="4" name="3 CuadroTexto"/>
          <p:cNvSpPr txBox="1"/>
          <p:nvPr/>
        </p:nvSpPr>
        <p:spPr>
          <a:xfrm>
            <a:off x="60960" y="206156"/>
            <a:ext cx="5222240" cy="523220"/>
          </a:xfrm>
          <a:prstGeom prst="rect">
            <a:avLst/>
          </a:prstGeom>
          <a:noFill/>
        </p:spPr>
        <p:txBody>
          <a:bodyPr wrap="square" rtlCol="0">
            <a:spAutoFit/>
          </a:bodyPr>
          <a:lstStyle/>
          <a:p>
            <a:r>
              <a:rPr lang="el-GR" dirty="0"/>
              <a:t>Μονάδα 4. ΔΙΑΧΕΊΡΙΣΗ ΑΠΌΔΟΣΗΣ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8668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56341"/>
          </a:xfrm>
        </p:spPr>
        <p:txBody>
          <a:bodyPr/>
          <a:lstStyle/>
          <a:p>
            <a:r>
              <a:rPr lang="pl-PL" dirty="0" err="1">
                <a:solidFill>
                  <a:srgbClr val="F24F4F"/>
                </a:solidFill>
                <a:latin typeface="Cambria" panose="02040503050406030204" pitchFamily="18" charset="0"/>
              </a:rPr>
              <a:t>Effective</a:t>
            </a:r>
            <a:r>
              <a:rPr lang="pl-PL" dirty="0">
                <a:solidFill>
                  <a:srgbClr val="F24F4F"/>
                </a:solidFill>
                <a:latin typeface="Cambria" panose="02040503050406030204" pitchFamily="18" charset="0"/>
              </a:rPr>
              <a:t> </a:t>
            </a:r>
            <a:r>
              <a:rPr lang="pl-PL" dirty="0" err="1">
                <a:solidFill>
                  <a:srgbClr val="F24F4F"/>
                </a:solidFill>
                <a:latin typeface="Cambria" panose="02040503050406030204" pitchFamily="18" charset="0"/>
              </a:rPr>
              <a:t>appraisal</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419947" y="1589284"/>
            <a:ext cx="7818711" cy="1715506"/>
          </a:xfrm>
        </p:spPr>
        <p:txBody>
          <a:bodyPr/>
          <a:lstStyle/>
          <a:p>
            <a:pPr marL="139700" indent="0" algn="l">
              <a:buNone/>
            </a:pPr>
            <a:r>
              <a:rPr lang="en-GB" dirty="0"/>
              <a:t>Performance management system needs to be developed for specific firm, however some guidelines may be useful for each organization: </a:t>
            </a:r>
            <a:endParaRPr lang="pl-PL" dirty="0"/>
          </a:p>
          <a:p>
            <a:pPr lvl="0" algn="l"/>
            <a:r>
              <a:rPr lang="en-GB" dirty="0"/>
              <a:t>Performance assessment should be provided together with a feedback based on credible sources</a:t>
            </a:r>
            <a:endParaRPr lang="pl-PL" dirty="0"/>
          </a:p>
          <a:p>
            <a:pPr lvl="0" algn="l"/>
            <a:r>
              <a:rPr lang="en-GB" dirty="0"/>
              <a:t>Feedback should be provided as soon as possible after the event to be benefit </a:t>
            </a:r>
            <a:endParaRPr lang="pl-PL" dirty="0"/>
          </a:p>
          <a:p>
            <a:pPr lvl="0" algn="l"/>
            <a:r>
              <a:rPr lang="en-GB" dirty="0"/>
              <a:t>Performance measures should be based on clear, reliable goals</a:t>
            </a:r>
            <a:endParaRPr lang="pl-PL" dirty="0"/>
          </a:p>
          <a:p>
            <a:pPr lvl="0" algn="l"/>
            <a:r>
              <a:rPr lang="en-GB" dirty="0"/>
              <a:t>The process should involve a dialogue between the employee and a manager and focus on the future.  </a:t>
            </a:r>
            <a:endParaRPr lang="pl-PL" dirty="0"/>
          </a:p>
          <a:p>
            <a:endParaRPr lang="es-ES" dirty="0"/>
          </a:p>
        </p:txBody>
      </p:sp>
      <p:sp>
        <p:nvSpPr>
          <p:cNvPr id="4" name="3 CuadroTexto"/>
          <p:cNvSpPr txBox="1"/>
          <p:nvPr/>
        </p:nvSpPr>
        <p:spPr>
          <a:xfrm>
            <a:off x="60960" y="206156"/>
            <a:ext cx="5222240" cy="307777"/>
          </a:xfrm>
          <a:prstGeom prst="rect">
            <a:avLst/>
          </a:prstGeom>
          <a:noFill/>
        </p:spPr>
        <p:txBody>
          <a:bodyPr wrap="square" rtlCol="0">
            <a:spAutoFit/>
          </a:bodyPr>
          <a:lstStyle/>
          <a:p>
            <a:r>
              <a:rPr lang="es-ES" dirty="0" err="1"/>
              <a:t>Unit</a:t>
            </a:r>
            <a:r>
              <a:rPr lang="es-ES" dirty="0"/>
              <a:t> </a:t>
            </a:r>
            <a:r>
              <a:rPr lang="pl-PL" dirty="0"/>
              <a:t>4</a:t>
            </a:r>
            <a:r>
              <a:rPr lang="es-ES" dirty="0"/>
              <a:t>. PERFORMANCE MANAGEMENT </a:t>
            </a:r>
            <a:r>
              <a:rPr lang="pl-PL" dirty="0"/>
              <a:t>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008716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ΕΝΟΤΗΤΑ</a:t>
            </a:r>
            <a:r>
              <a:rPr lang="es-ES" b="0" dirty="0">
                <a:solidFill>
                  <a:srgbClr val="F24F4F"/>
                </a:solidFill>
                <a:latin typeface="Cambria" panose="02040503050406030204" pitchFamily="18" charset="0"/>
              </a:rPr>
              <a:t> 5. </a:t>
            </a:r>
            <a:r>
              <a:rPr lang="el-GR" b="0" dirty="0">
                <a:solidFill>
                  <a:srgbClr val="F24F4F"/>
                </a:solidFill>
                <a:latin typeface="Cambria" panose="02040503050406030204" pitchFamily="18" charset="0"/>
              </a:rPr>
              <a:t>Ανταμείβοντας</a:t>
            </a:r>
            <a:r>
              <a:rPr lang="es-ES" b="0" dirty="0">
                <a:solidFill>
                  <a:srgbClr val="F24F4F"/>
                </a:solidFill>
                <a:latin typeface="Cambria" panose="02040503050406030204" pitchFamily="18" charset="0"/>
              </a:rPr>
              <a:t> </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287853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21992" y="325683"/>
            <a:ext cx="6601968" cy="927807"/>
          </a:xfrm>
        </p:spPr>
        <p:txBody>
          <a:bodyPr/>
          <a:lstStyle/>
          <a:p>
            <a:r>
              <a:rPr lang="es-ES" sz="2000" dirty="0" err="1">
                <a:solidFill>
                  <a:srgbClr val="F24F4F"/>
                </a:solidFill>
                <a:latin typeface="Cambria" panose="02040503050406030204" pitchFamily="18" charset="0"/>
              </a:rPr>
              <a:t>Internal</a:t>
            </a:r>
            <a:r>
              <a:rPr lang="es-ES" sz="2000" dirty="0">
                <a:solidFill>
                  <a:srgbClr val="F24F4F"/>
                </a:solidFill>
                <a:latin typeface="Cambria" panose="02040503050406030204" pitchFamily="18" charset="0"/>
              </a:rPr>
              <a:t> </a:t>
            </a:r>
            <a:r>
              <a:rPr lang="es-ES" sz="2000" dirty="0" err="1">
                <a:solidFill>
                  <a:srgbClr val="F24F4F"/>
                </a:solidFill>
                <a:latin typeface="Cambria" panose="02040503050406030204" pitchFamily="18" charset="0"/>
              </a:rPr>
              <a:t>structure</a:t>
            </a:r>
            <a:r>
              <a:rPr lang="es-ES" sz="2000" dirty="0">
                <a:solidFill>
                  <a:srgbClr val="F24F4F"/>
                </a:solidFill>
                <a:latin typeface="Cambria" panose="02040503050406030204" pitchFamily="18" charset="0"/>
              </a:rPr>
              <a:t> of </a:t>
            </a:r>
            <a:r>
              <a:rPr lang="es-ES" sz="2000" dirty="0" err="1">
                <a:solidFill>
                  <a:srgbClr val="F24F4F"/>
                </a:solidFill>
                <a:latin typeface="Cambria" panose="02040503050406030204" pitchFamily="18" charset="0"/>
              </a:rPr>
              <a:t>an</a:t>
            </a:r>
            <a:r>
              <a:rPr lang="es-ES" sz="2000" dirty="0">
                <a:solidFill>
                  <a:srgbClr val="F24F4F"/>
                </a:solidFill>
                <a:latin typeface="Cambria" panose="02040503050406030204" pitchFamily="18" charset="0"/>
              </a:rPr>
              <a:t> </a:t>
            </a:r>
            <a:r>
              <a:rPr lang="es-ES" sz="2000" dirty="0" err="1">
                <a:solidFill>
                  <a:srgbClr val="F24F4F"/>
                </a:solidFill>
                <a:latin typeface="Cambria" panose="02040503050406030204" pitchFamily="18" charset="0"/>
              </a:rPr>
              <a:t>employee</a:t>
            </a:r>
            <a:r>
              <a:rPr lang="es-ES" sz="2000" dirty="0">
                <a:solidFill>
                  <a:srgbClr val="F24F4F"/>
                </a:solidFill>
                <a:latin typeface="Cambria" panose="02040503050406030204" pitchFamily="18" charset="0"/>
              </a:rPr>
              <a:t> </a:t>
            </a:r>
            <a:r>
              <a:rPr lang="es-ES" sz="2000" dirty="0" err="1">
                <a:solidFill>
                  <a:srgbClr val="F24F4F"/>
                </a:solidFill>
                <a:latin typeface="Cambria" panose="02040503050406030204" pitchFamily="18" charset="0"/>
              </a:rPr>
              <a:t>compensation</a:t>
            </a:r>
            <a:r>
              <a:rPr lang="es-ES" sz="2000"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121417" y="1238569"/>
            <a:ext cx="4782312" cy="1741500"/>
          </a:xfrm>
        </p:spPr>
        <p:txBody>
          <a:bodyPr/>
          <a:lstStyle/>
          <a:p>
            <a:pPr marL="139700" indent="0" algn="l">
              <a:buNone/>
            </a:pPr>
            <a:r>
              <a:rPr lang="el-GR" sz="1200" i="1" dirty="0">
                <a:solidFill>
                  <a:schemeClr val="tx1"/>
                </a:solidFill>
                <a:latin typeface="+mj-lt"/>
              </a:rPr>
              <a:t>Τι είναι το σύστημα ανταμοιβής; 
Το σύστημα ανταμοιβών αποτελείται από τη στρατηγική ανταμοιβών (βασικοί στόχοι), τις επιβραβεύσεις και τα ειδικά μέσα των συστημάτων (βάση αμοιβών, κινήτρων, παροχών κ. </a:t>
            </a:r>
            <a:r>
              <a:rPr lang="el-GR" sz="1200" i="1" dirty="0" err="1">
                <a:solidFill>
                  <a:schemeClr val="tx1"/>
                </a:solidFill>
                <a:latin typeface="+mj-lt"/>
              </a:rPr>
              <a:t>λπ</a:t>
            </a:r>
            <a:r>
              <a:rPr lang="el-GR" sz="1200" i="1" dirty="0">
                <a:solidFill>
                  <a:schemeClr val="tx1"/>
                </a:solidFill>
                <a:latin typeface="+mj-lt"/>
              </a:rPr>
              <a:t>.). 
Το σύστημα ανταμοιβών πρέπει να στηρίζει την επίτευξη των στρατηγικών στόχων της εταιρείας.  
Οι βασικοί στόχοι των ανταμοιβών είναι:
Για την προσέλκυση εργαζομένων 
Για να κρατήσει τους καλύτερους και ταλαντούχους υπαλλήλους σε μια επιχείρηση
Να παρακινήσει τους εργαζομένους
Να αναπτύξουν τις δεξιότητες των εργαζομένων που είναι σημαντικές για το μέλλον.
</a:t>
            </a:r>
            <a:endParaRPr lang="es-ES" dirty="0"/>
          </a:p>
        </p:txBody>
      </p:sp>
      <p:sp>
        <p:nvSpPr>
          <p:cNvPr id="4" name="3 CuadroTexto"/>
          <p:cNvSpPr txBox="1"/>
          <p:nvPr/>
        </p:nvSpPr>
        <p:spPr>
          <a:xfrm>
            <a:off x="432450" y="206156"/>
            <a:ext cx="4471443" cy="523220"/>
          </a:xfrm>
          <a:prstGeom prst="rect">
            <a:avLst/>
          </a:prstGeom>
          <a:noFill/>
        </p:spPr>
        <p:txBody>
          <a:bodyPr wrap="square" rtlCol="0">
            <a:spAutoFit/>
          </a:bodyPr>
          <a:lstStyle/>
          <a:p>
            <a:r>
              <a:rPr lang="el-GR" dirty="0"/>
              <a:t>Μονάδα 5. Ανταμοιβές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0" name="Diagram 9">
            <a:extLst>
              <a:ext uri="{FF2B5EF4-FFF2-40B4-BE49-F238E27FC236}">
                <a16:creationId xmlns:a16="http://schemas.microsoft.com/office/drawing/2014/main" id="{0DC1773B-AC0D-A94B-AB95-6A7950037EFD}"/>
              </a:ext>
            </a:extLst>
          </p:cNvPr>
          <p:cNvGraphicFramePr/>
          <p:nvPr>
            <p:extLst>
              <p:ext uri="{D42A27DB-BD31-4B8C-83A1-F6EECF244321}">
                <p14:modId xmlns:p14="http://schemas.microsoft.com/office/powerpoint/2010/main" val="487799159"/>
              </p:ext>
            </p:extLst>
          </p:nvPr>
        </p:nvGraphicFramePr>
        <p:xfrm>
          <a:off x="3237359" y="1235964"/>
          <a:ext cx="6108106" cy="3239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0167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927807"/>
          </a:xfrm>
        </p:spPr>
        <p:txBody>
          <a:bodyPr/>
          <a:lstStyle/>
          <a:p>
            <a:r>
              <a:rPr lang="el-GR" dirty="0">
                <a:solidFill>
                  <a:srgbClr val="F24F4F"/>
                </a:solidFill>
                <a:latin typeface="Cambria" panose="02040503050406030204" pitchFamily="18" charset="0"/>
              </a:rPr>
              <a:t>Συνολική ανταμοιβή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143383" y="2004788"/>
            <a:ext cx="7138200" cy="1741500"/>
          </a:xfrm>
        </p:spPr>
        <p:txBody>
          <a:bodyPr/>
          <a:lstStyle/>
          <a:p>
            <a:pPr marL="139700" indent="0" algn="l">
              <a:buNone/>
            </a:pPr>
            <a:endParaRPr lang="es-ES" dirty="0"/>
          </a:p>
        </p:txBody>
      </p:sp>
      <p:sp>
        <p:nvSpPr>
          <p:cNvPr id="4" name="3 CuadroTexto"/>
          <p:cNvSpPr txBox="1"/>
          <p:nvPr/>
        </p:nvSpPr>
        <p:spPr>
          <a:xfrm>
            <a:off x="432450" y="206156"/>
            <a:ext cx="4471443" cy="523220"/>
          </a:xfrm>
          <a:prstGeom prst="rect">
            <a:avLst/>
          </a:prstGeom>
          <a:noFill/>
        </p:spPr>
        <p:txBody>
          <a:bodyPr wrap="square" rtlCol="0">
            <a:spAutoFit/>
          </a:bodyPr>
          <a:lstStyle/>
          <a:p>
            <a:r>
              <a:rPr lang="el-GR" dirty="0"/>
              <a:t>Μονάδα 5. Ανταμοιβές
</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a:extLst>
              <a:ext uri="{FF2B5EF4-FFF2-40B4-BE49-F238E27FC236}">
                <a16:creationId xmlns:a16="http://schemas.microsoft.com/office/drawing/2014/main" id="{263BB5C1-3F8E-314C-AFEF-7A943ED5010D}"/>
              </a:ext>
            </a:extLst>
          </p:cNvPr>
          <p:cNvGraphicFramePr>
            <a:graphicFrameLocks noChangeAspect="1"/>
          </p:cNvGraphicFramePr>
          <p:nvPr>
            <p:extLst>
              <p:ext uri="{D42A27DB-BD31-4B8C-83A1-F6EECF244321}">
                <p14:modId xmlns:p14="http://schemas.microsoft.com/office/powerpoint/2010/main" val="3972501771"/>
              </p:ext>
            </p:extLst>
          </p:nvPr>
        </p:nvGraphicFramePr>
        <p:xfrm>
          <a:off x="2706624" y="1427468"/>
          <a:ext cx="4809744" cy="3062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a:extLst>
              <a:ext uri="{FF2B5EF4-FFF2-40B4-BE49-F238E27FC236}">
                <a16:creationId xmlns:a16="http://schemas.microsoft.com/office/drawing/2014/main" id="{C875C530-9980-C849-817F-ECCEDF028E73}"/>
              </a:ext>
            </a:extLst>
          </p:cNvPr>
          <p:cNvSpPr txBox="1"/>
          <p:nvPr/>
        </p:nvSpPr>
        <p:spPr>
          <a:xfrm>
            <a:off x="356615" y="941832"/>
            <a:ext cx="2350007" cy="1169551"/>
          </a:xfrm>
          <a:prstGeom prst="rect">
            <a:avLst/>
          </a:prstGeom>
          <a:noFill/>
        </p:spPr>
        <p:txBody>
          <a:bodyPr wrap="square" rtlCol="0">
            <a:spAutoFit/>
          </a:bodyPr>
          <a:lstStyle/>
          <a:p>
            <a:r>
              <a:rPr lang="el-GR" i="1" dirty="0"/>
              <a:t>Πώς να παρακινήσει και να ανταμείψει τους εργαζομένους σε μια εταιρεία; 
</a:t>
            </a:r>
            <a:endParaRPr lang="pl-PL" i="1" dirty="0"/>
          </a:p>
        </p:txBody>
      </p:sp>
      <p:sp>
        <p:nvSpPr>
          <p:cNvPr id="11" name="pole tekstowe 10">
            <a:extLst>
              <a:ext uri="{FF2B5EF4-FFF2-40B4-BE49-F238E27FC236}">
                <a16:creationId xmlns:a16="http://schemas.microsoft.com/office/drawing/2014/main" id="{B8BEB5F0-F044-524C-A033-75A6BABFA2E6}"/>
              </a:ext>
            </a:extLst>
          </p:cNvPr>
          <p:cNvSpPr txBox="1"/>
          <p:nvPr/>
        </p:nvSpPr>
        <p:spPr>
          <a:xfrm>
            <a:off x="242696" y="2183040"/>
            <a:ext cx="2463927" cy="2862322"/>
          </a:xfrm>
          <a:prstGeom prst="rect">
            <a:avLst/>
          </a:prstGeom>
          <a:noFill/>
        </p:spPr>
        <p:txBody>
          <a:bodyPr wrap="square" rtlCol="0">
            <a:spAutoFit/>
          </a:bodyPr>
          <a:lstStyle/>
          <a:p>
            <a:r>
              <a:rPr lang="el-GR" sz="1200" dirty="0"/>
              <a:t>Προσπαθήστε να ενσωματώσει όλα τα σημαντικά για τις πτυχές των εργαζομένων για την οικοδόμηση πρόταση αξία των εργαζομένων
Σύνολο μοντέλο ανταμοιβής μπορεί να βοηθήσει, δεδομένου ότι δείχνει ποια μέσα μπορείτε να χρησιμοποιήσετε για την οικοδόμηση αποτελεσματικών πακέτο ανταμοιβή για τους εργαζομένους. 
Να θυμάστε ότι τα χρήματα δεν είναι αρκετά!
</a:t>
            </a:r>
            <a:endParaRPr lang="pl-PL" dirty="0"/>
          </a:p>
        </p:txBody>
      </p:sp>
    </p:spTree>
    <p:extLst>
      <p:ext uri="{BB962C8B-B14F-4D97-AF65-F5344CB8AC3E}">
        <p14:creationId xmlns:p14="http://schemas.microsoft.com/office/powerpoint/2010/main" val="1844799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493298" y="1246220"/>
            <a:ext cx="7239345" cy="1586432"/>
          </a:xfrm>
          <a:prstGeom prst="rect">
            <a:avLst/>
          </a:prstGeom>
        </p:spPr>
        <p:txBody>
          <a:bodyPr spcFirstLastPara="1" wrap="square" lIns="91425" tIns="91425" rIns="91425" bIns="91425" anchor="t" anchorCtr="0">
            <a:noAutofit/>
          </a:bodyPr>
          <a:lstStyle/>
          <a:p>
            <a:pPr lvl="0"/>
            <a:r>
              <a:rPr lang="el-GR" sz="3200" b="0" dirty="0">
                <a:solidFill>
                  <a:srgbClr val="E06666"/>
                </a:solidFill>
                <a:latin typeface="Cambria"/>
                <a:ea typeface="Cambria"/>
                <a:cs typeface="Cambria"/>
                <a:sym typeface="Cambria"/>
              </a:rPr>
              <a:t>Ενότητα 4,1. </a:t>
            </a:r>
            <a:br>
              <a:rPr lang="el-GR" sz="3200" b="0" dirty="0">
                <a:solidFill>
                  <a:srgbClr val="E06666"/>
                </a:solidFill>
                <a:latin typeface="Cambria"/>
                <a:ea typeface="Cambria"/>
                <a:cs typeface="Cambria"/>
                <a:sym typeface="Cambria"/>
              </a:rPr>
            </a:br>
            <a:r>
              <a:rPr lang="el-GR" sz="3200" b="0" dirty="0">
                <a:solidFill>
                  <a:srgbClr val="E06666"/>
                </a:solidFill>
                <a:latin typeface="Cambria"/>
                <a:ea typeface="Cambria"/>
                <a:cs typeface="Cambria"/>
                <a:sym typeface="Cambria"/>
              </a:rPr>
              <a:t>ΔΙΑΧΕΊΡΙΣΗ ΑΝΘΡΏΠΙΝΟΥ ΔΥΝΑΜΙΚΟΎ
</a:t>
            </a:r>
            <a:endParaRPr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16125" y="1219525"/>
            <a:ext cx="7138200" cy="455400"/>
          </a:xfrm>
          <a:prstGeom prst="rect">
            <a:avLst/>
          </a:prstGeom>
        </p:spPr>
        <p:txBody>
          <a:bodyPr spcFirstLastPara="1" wrap="square" lIns="91425" tIns="91425" rIns="91425" bIns="91425" anchor="t" anchorCtr="0">
            <a:noAutofit/>
          </a:bodyPr>
          <a:lstStyle/>
          <a:p>
            <a:pPr lvl="0"/>
            <a:r>
              <a:rPr lang="el-GR" sz="6000" dirty="0">
                <a:solidFill>
                  <a:srgbClr val="E06666"/>
                </a:solidFill>
                <a:latin typeface="Cambria"/>
                <a:ea typeface="Cambria"/>
                <a:cs typeface="Cambria"/>
                <a:sym typeface="Cambria"/>
              </a:rPr>
              <a:t>Ευχαριστώ!
</a:t>
            </a:r>
            <a:endParaRPr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ΜΟΝΆΔΑ 1. ΑΝΆΛΥΣΗ </a:t>
            </a:r>
            <a:r>
              <a:rPr lang="el-GR" b="0" dirty="0" err="1">
                <a:solidFill>
                  <a:srgbClr val="F24F4F"/>
                </a:solidFill>
                <a:latin typeface="Cambria" panose="02040503050406030204" pitchFamily="18" charset="0"/>
              </a:rPr>
              <a:t>ΕΡΓΑΣΊΑς</a:t>
            </a:r>
            <a:r>
              <a:rPr lang="el-GR" b="0" dirty="0">
                <a:solidFill>
                  <a:srgbClr val="F24F4F"/>
                </a:solidFill>
                <a:latin typeface="Cambria" panose="02040503050406030204" pitchFamily="18" charset="0"/>
              </a:rPr>
              <a:t>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dirty="0">
                <a:solidFill>
                  <a:srgbClr val="F24F4F"/>
                </a:solidFill>
                <a:latin typeface="Cambria" panose="02040503050406030204" pitchFamily="18" charset="0"/>
              </a:rPr>
              <a:t>Η διαδικασία πρόσληψης και επιλογής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8" name="3 CuadroTexto"/>
          <p:cNvSpPr txBox="1"/>
          <p:nvPr/>
        </p:nvSpPr>
        <p:spPr>
          <a:xfrm>
            <a:off x="432450" y="206156"/>
            <a:ext cx="2564295" cy="523220"/>
          </a:xfrm>
          <a:prstGeom prst="rect">
            <a:avLst/>
          </a:prstGeom>
          <a:noFill/>
        </p:spPr>
        <p:txBody>
          <a:bodyPr wrap="square" rtlCol="0">
            <a:spAutoFit/>
          </a:bodyPr>
          <a:lstStyle/>
          <a:p>
            <a:r>
              <a:rPr lang="es-ES" dirty="0"/>
              <a:t>Unit 1. </a:t>
            </a:r>
            <a:r>
              <a:rPr lang="pl-PL" dirty="0"/>
              <a:t>JOB ANALYSIS</a:t>
            </a:r>
            <a:endParaRPr lang="es-ES" dirty="0"/>
          </a:p>
          <a:p>
            <a:endParaRPr lang="es-ES" dirty="0"/>
          </a:p>
        </p:txBody>
      </p:sp>
      <p:sp>
        <p:nvSpPr>
          <p:cNvPr id="3" name="Schemat blokowy: dokument 2"/>
          <p:cNvSpPr/>
          <p:nvPr/>
        </p:nvSpPr>
        <p:spPr>
          <a:xfrm>
            <a:off x="969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Προσδιορισμός απαιτήσεων
</a:t>
            </a:r>
            <a:endParaRPr lang="pl-PL" dirty="0"/>
          </a:p>
        </p:txBody>
      </p:sp>
      <p:sp>
        <p:nvSpPr>
          <p:cNvPr id="10" name="Schemat blokowy: wiele dokumentów 9"/>
          <p:cNvSpPr/>
          <p:nvPr/>
        </p:nvSpPr>
        <p:spPr>
          <a:xfrm>
            <a:off x="969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Περιγραφή εργασίας
Προδιαγραφή προσώπων
Όροι και προϋποθέσεις
</a:t>
            </a:r>
            <a:endParaRPr lang="pl-PL" sz="800" dirty="0"/>
          </a:p>
        </p:txBody>
      </p:sp>
      <p:sp>
        <p:nvSpPr>
          <p:cNvPr id="11" name="Schemat blokowy: dokument 10"/>
          <p:cNvSpPr/>
          <p:nvPr/>
        </p:nvSpPr>
        <p:spPr>
          <a:xfrm>
            <a:off x="250413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Προσέλκυση αιτούντων
</a:t>
            </a:r>
            <a:endParaRPr lang="pl-PL" dirty="0"/>
          </a:p>
        </p:txBody>
      </p:sp>
      <p:sp>
        <p:nvSpPr>
          <p:cNvPr id="12" name="Schemat blokowy: wiele dokumentów 11"/>
          <p:cNvSpPr/>
          <p:nvPr/>
        </p:nvSpPr>
        <p:spPr>
          <a:xfrm>
            <a:off x="250413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Αγγελία, στόχοι αναζήτησης, ενημέρωση υποψήφιων
</a:t>
            </a:r>
            <a:endParaRPr lang="pl-PL" sz="800" dirty="0"/>
          </a:p>
        </p:txBody>
      </p:sp>
      <p:sp>
        <p:nvSpPr>
          <p:cNvPr id="13" name="Schemat blokowy: dokument 12"/>
          <p:cNvSpPr/>
          <p:nvPr/>
        </p:nvSpPr>
        <p:spPr>
          <a:xfrm>
            <a:off x="399765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Κατάλογο
</a:t>
            </a:r>
            <a:endParaRPr lang="pl-PL" dirty="0"/>
          </a:p>
        </p:txBody>
      </p:sp>
      <p:sp>
        <p:nvSpPr>
          <p:cNvPr id="14" name="Schemat blokowy: wiele dokumentów 13"/>
          <p:cNvSpPr/>
          <p:nvPr/>
        </p:nvSpPr>
        <p:spPr>
          <a:xfrm>
            <a:off x="399765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Κριτήρια ελέγχου
</a:t>
            </a:r>
            <a:endParaRPr lang="pl-PL" sz="800" dirty="0"/>
          </a:p>
        </p:txBody>
      </p:sp>
      <p:sp>
        <p:nvSpPr>
          <p:cNvPr id="15" name="Schemat blokowy: dokument 14"/>
          <p:cNvSpPr/>
          <p:nvPr/>
        </p:nvSpPr>
        <p:spPr>
          <a:xfrm>
            <a:off x="553181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Εφαρμογή διαδικασίας επιλογής
</a:t>
            </a:r>
            <a:endParaRPr lang="pl-PL" dirty="0"/>
          </a:p>
        </p:txBody>
      </p:sp>
      <p:sp>
        <p:nvSpPr>
          <p:cNvPr id="16" name="Schemat blokowy: wiele dokumentów 15"/>
          <p:cNvSpPr/>
          <p:nvPr/>
        </p:nvSpPr>
        <p:spPr>
          <a:xfrm>
            <a:off x="553181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Σχεδιασμός διαδικασίας, κριτήρια επιλογής, βάση μέτρησης
</a:t>
            </a:r>
            <a:endParaRPr lang="pl-PL" sz="800" dirty="0"/>
          </a:p>
        </p:txBody>
      </p:sp>
      <p:sp>
        <p:nvSpPr>
          <p:cNvPr id="17" name="Schemat blokowy: dokument 16"/>
          <p:cNvSpPr/>
          <p:nvPr/>
        </p:nvSpPr>
        <p:spPr>
          <a:xfrm>
            <a:off x="7065975" y="2307298"/>
            <a:ext cx="1264920" cy="914400"/>
          </a:xfrm>
          <a:prstGeom prst="flowChart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Προσφέρουν
</a:t>
            </a:r>
            <a:endParaRPr lang="pl-PL" dirty="0"/>
          </a:p>
        </p:txBody>
      </p:sp>
      <p:sp>
        <p:nvSpPr>
          <p:cNvPr id="18" name="Schemat blokowy: wiele dokumentów 17"/>
          <p:cNvSpPr/>
          <p:nvPr/>
        </p:nvSpPr>
        <p:spPr>
          <a:xfrm>
            <a:off x="7065975" y="3352449"/>
            <a:ext cx="1264920" cy="988690"/>
          </a:xfrm>
          <a:prstGeom prst="flowChartMultidocumen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800" dirty="0"/>
              <a:t>Επιστολή προσφοράς
Όροι και προϋποθέσεις, οφέλη, οιωνός συμπεριφοράς
</a:t>
            </a:r>
            <a:endParaRPr lang="pl-PL" sz="800" dirty="0"/>
          </a:p>
        </p:txBody>
      </p:sp>
      <p:sp>
        <p:nvSpPr>
          <p:cNvPr id="19" name="Objaśnienie w chmurce 18"/>
          <p:cNvSpPr/>
          <p:nvPr/>
        </p:nvSpPr>
        <p:spPr>
          <a:xfrm>
            <a:off x="432450" y="1082042"/>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Τρέχουσες ανάγκες; Μελλοντικές ανάγκες κόστους/οφέλους
</a:t>
            </a:r>
            <a:endParaRPr lang="pl-PL" dirty="0"/>
          </a:p>
        </p:txBody>
      </p:sp>
      <p:sp>
        <p:nvSpPr>
          <p:cNvPr id="22" name="Objaśnienie w chmurce 21"/>
          <p:cNvSpPr/>
          <p:nvPr/>
        </p:nvSpPr>
        <p:spPr>
          <a:xfrm>
            <a:off x="2130755" y="1065846"/>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t>Εσωτερική/εξωτερική διαφήμιση πού; Αναθέτουν εναντίον αποδοχής Βιογραφικών
</a:t>
            </a:r>
            <a:endParaRPr lang="pl-PL" sz="1100" dirty="0"/>
          </a:p>
        </p:txBody>
      </p:sp>
      <p:sp>
        <p:nvSpPr>
          <p:cNvPr id="24" name="Objaśnienie w chmurce 23"/>
          <p:cNvSpPr/>
          <p:nvPr/>
        </p:nvSpPr>
        <p:spPr>
          <a:xfrm>
            <a:off x="3794565" y="1090524"/>
            <a:ext cx="173725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t>Ποιος οθόνες; Μέγεθος του καταλόγου
</a:t>
            </a:r>
            <a:endParaRPr lang="pl-PL" sz="1100" dirty="0"/>
          </a:p>
        </p:txBody>
      </p:sp>
      <p:sp>
        <p:nvSpPr>
          <p:cNvPr id="25" name="Objaśnienie w chmurce 24"/>
          <p:cNvSpPr/>
          <p:nvPr/>
        </p:nvSpPr>
        <p:spPr>
          <a:xfrm>
            <a:off x="5208950" y="1065706"/>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t>Ποιος επιλέγει; 
Ο μάνατζερ Συγκέντρωση?
</a:t>
            </a:r>
            <a:endParaRPr lang="pl-PL" sz="1100" dirty="0"/>
          </a:p>
        </p:txBody>
      </p:sp>
      <p:sp>
        <p:nvSpPr>
          <p:cNvPr id="26" name="Objaśnienie w chmurce 25"/>
          <p:cNvSpPr/>
          <p:nvPr/>
        </p:nvSpPr>
        <p:spPr>
          <a:xfrm>
            <a:off x="6820620" y="1090524"/>
            <a:ext cx="2011680" cy="1051605"/>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100" dirty="0"/>
              <a:t>Εξαρτάται από τις αναφορές; Έλεγχος υγείας;
</a:t>
            </a:r>
            <a:endParaRPr lang="pl-PL" sz="1100" dirty="0"/>
          </a:p>
        </p:txBody>
      </p:sp>
      <p:sp>
        <p:nvSpPr>
          <p:cNvPr id="27" name="Elipsa 26"/>
          <p:cNvSpPr/>
          <p:nvPr/>
        </p:nvSpPr>
        <p:spPr>
          <a:xfrm>
            <a:off x="391160" y="985309"/>
            <a:ext cx="2014025" cy="35358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7410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dirty="0">
                <a:solidFill>
                  <a:srgbClr val="F24F4F"/>
                </a:solidFill>
                <a:latin typeface="Cambria" panose="02040503050406030204" pitchFamily="18" charset="0"/>
              </a:rPr>
              <a:t>Ανάλυση εργασίας
</a:t>
            </a:r>
            <a:endParaRPr lang="es-ES" dirty="0">
              <a:solidFill>
                <a:srgbClr val="F24F4F"/>
              </a:solidFill>
              <a:latin typeface="Cambria" panose="02040503050406030204" pitchFamily="18" charset="0"/>
            </a:endParaRPr>
          </a:p>
        </p:txBody>
      </p:sp>
      <p:sp>
        <p:nvSpPr>
          <p:cNvPr id="3" name="2 Marcador de texto"/>
          <p:cNvSpPr>
            <a:spLocks noGrp="1"/>
          </p:cNvSpPr>
          <p:nvPr>
            <p:ph type="body" idx="1"/>
          </p:nvPr>
        </p:nvSpPr>
        <p:spPr/>
        <p:txBody>
          <a:bodyPr/>
          <a:lstStyle/>
          <a:p>
            <a:pPr>
              <a:buNone/>
            </a:pPr>
            <a:r>
              <a:rPr lang="el-GR" dirty="0"/>
              <a:t>Η ανάλυση εργασίας περιλαμβάνει τη συλλογή πληροφοριών σχετικά με τα χαρακτηριστικά μιας εργασίας που τη διαφοροποιούν από άλλες θέσεις εργασίας, π.χ.  
Δραστηριότητες και συμπεριφορές εργασίας
Αλληλεπιδράσεις με άλλους
Πρότυπα απόδοσης
Μηχανήματα και εξοπλισμός που χρησιμοποιούνται
Συνθήκες εργασίας
Εποπτεία που δίνεται και λαμβάνεται
Γνώσεις, δεξιότητες και ικανότητες που απαιτούνται
</a:t>
            </a:r>
            <a:endParaRPr lang="pl-PL" dirty="0">
              <a:ea typeface="ＭＳ Ｐゴシック" pitchFamily="34" charset="-128"/>
            </a:endParaRPr>
          </a:p>
        </p:txBody>
      </p:sp>
      <p:sp>
        <p:nvSpPr>
          <p:cNvPr id="4" name="3 CuadroTexto"/>
          <p:cNvSpPr txBox="1"/>
          <p:nvPr/>
        </p:nvSpPr>
        <p:spPr>
          <a:xfrm>
            <a:off x="432450" y="206156"/>
            <a:ext cx="2564295" cy="523220"/>
          </a:xfrm>
          <a:prstGeom prst="rect">
            <a:avLst/>
          </a:prstGeom>
          <a:noFill/>
        </p:spPr>
        <p:txBody>
          <a:bodyPr wrap="square" rtlCol="0">
            <a:spAutoFit/>
          </a:bodyPr>
          <a:lstStyle/>
          <a:p>
            <a:r>
              <a:rPr lang="es-ES" dirty="0"/>
              <a:t>Unit 1. </a:t>
            </a:r>
            <a:r>
              <a:rPr lang="pl-PL" dirty="0"/>
              <a:t>JOB ANALYSIS</a:t>
            </a:r>
            <a:endParaRPr lang="es-ES" dirty="0"/>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graphicFrame>
        <p:nvGraphicFramePr>
          <p:cNvPr id="11" name="Diagram 10"/>
          <p:cNvGraphicFramePr/>
          <p:nvPr/>
        </p:nvGraphicFramePr>
        <p:xfrm>
          <a:off x="5034109" y="830630"/>
          <a:ext cx="2844280" cy="20963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Prostokąt 11"/>
          <p:cNvSpPr/>
          <p:nvPr/>
        </p:nvSpPr>
        <p:spPr>
          <a:xfrm>
            <a:off x="4311600" y="2953275"/>
            <a:ext cx="2089463" cy="1496692"/>
          </a:xfrm>
          <a:prstGeom prst="rect">
            <a:avLst/>
          </a:prstGeom>
        </p:spPr>
        <p:txBody>
          <a:bodyPr wrap="square">
            <a:spAutoFit/>
          </a:bodyPr>
          <a:lstStyle/>
          <a:p>
            <a:pPr algn="r">
              <a:lnSpc>
                <a:spcPct val="115000"/>
              </a:lnSpc>
              <a:spcAft>
                <a:spcPts val="1000"/>
              </a:spcAft>
            </a:pPr>
            <a:r>
              <a:rPr lang="el-GR" sz="1000" b="1" dirty="0">
                <a:latin typeface="Trebuchet MS" panose="020B0603020202020204" pitchFamily="34" charset="0"/>
                <a:ea typeface="Calibri" panose="020F0502020204030204" pitchFamily="34" charset="0"/>
                <a:cs typeface="Arial" panose="020B0604020202020204" pitchFamily="34" charset="0"/>
              </a:rPr>
              <a:t>Η περιγραφή εργασίας υποδεικνύει τις βασικές απαιτήσεις εργασίας, τα καθήκοντα εργασίας, τις αρμοδιότητες. Προσδιορίζει τι γίνεται, γιατί γίνεται, όπου γίνεται και εν συντομία πώς γίνεται</a:t>
            </a:r>
            <a:r>
              <a:rPr lang="en-US" sz="1000" dirty="0"/>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Prostokąt 12"/>
          <p:cNvSpPr/>
          <p:nvPr/>
        </p:nvSpPr>
        <p:spPr>
          <a:xfrm>
            <a:off x="6511010" y="2953275"/>
            <a:ext cx="2321290" cy="1673663"/>
          </a:xfrm>
          <a:prstGeom prst="rect">
            <a:avLst/>
          </a:prstGeom>
        </p:spPr>
        <p:txBody>
          <a:bodyPr wrap="square">
            <a:spAutoFit/>
          </a:bodyPr>
          <a:lstStyle/>
          <a:p>
            <a:pPr>
              <a:lnSpc>
                <a:spcPct val="115000"/>
              </a:lnSpc>
              <a:spcAft>
                <a:spcPts val="1000"/>
              </a:spcAft>
            </a:pPr>
            <a:r>
              <a:rPr lang="el-GR" sz="1000" dirty="0">
                <a:latin typeface="Trebuchet MS" panose="020B0603020202020204" pitchFamily="34" charset="0"/>
                <a:ea typeface="Calibri" panose="020F0502020204030204" pitchFamily="34" charset="0"/>
                <a:cs typeface="Arial" panose="020B0604020202020204" pitchFamily="34" charset="0"/>
              </a:rPr>
              <a:t>Κατάλογος προδιαγραφών εργασίας η γνώση, οι δεξιότητες και οι ικανότητες που κατέχει ένα άτομο, αν εκτελεί τη δουλειά ικανοποιητικά.  περιλαμβάνουν την εκπαίδευση, την εμπειρογνωμοσύνη. Απαιτήσεις δεξιοτήτων εργασίας, προσωπικές, ψυχικές, φυσικές απαιτήσεις και συνθήκες εργασίας και κίνδυνοι</a:t>
            </a:r>
            <a:r>
              <a:rPr lang="en-US" sz="1000" dirty="0"/>
              <a:t>. </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027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dirty="0">
                <a:solidFill>
                  <a:srgbClr val="F24F4F"/>
                </a:solidFill>
                <a:latin typeface="Cambria" panose="02040503050406030204" pitchFamily="18" charset="0"/>
              </a:rPr>
              <a:t>Διαδικασία ανάλυσης εργασίας
</a:t>
            </a:r>
            <a:endParaRPr lang="es-ES" dirty="0">
              <a:solidFill>
                <a:srgbClr val="F24F4F"/>
              </a:solidFill>
              <a:latin typeface="Cambria" panose="02040503050406030204" pitchFamily="18" charset="0"/>
            </a:endParaRPr>
          </a:p>
        </p:txBody>
      </p:sp>
      <p:sp>
        <p:nvSpPr>
          <p:cNvPr id="7" name="Symbol zastępczy tekstu 6"/>
          <p:cNvSpPr>
            <a:spLocks noGrp="1"/>
          </p:cNvSpPr>
          <p:nvPr>
            <p:ph type="body" idx="2"/>
          </p:nvPr>
        </p:nvSpPr>
        <p:spPr>
          <a:xfrm>
            <a:off x="4039467" y="895736"/>
            <a:ext cx="1543212" cy="1241780"/>
          </a:xfrm>
        </p:spPr>
        <p:txBody>
          <a:bodyPr/>
          <a:lstStyle/>
          <a:p>
            <a:pPr marL="139700" indent="0">
              <a:buNone/>
            </a:pPr>
            <a:r>
              <a:rPr lang="pl-PL" sz="1000" dirty="0" err="1"/>
              <a:t>Example</a:t>
            </a:r>
            <a:r>
              <a:rPr lang="pl-PL" sz="1000" dirty="0"/>
              <a:t> of Job </a:t>
            </a:r>
            <a:r>
              <a:rPr lang="pl-PL" sz="1000" dirty="0" err="1"/>
              <a:t>description</a:t>
            </a:r>
            <a:r>
              <a:rPr lang="pl-PL" sz="1000" dirty="0"/>
              <a:t> and </a:t>
            </a:r>
            <a:r>
              <a:rPr lang="pl-PL" sz="1000" dirty="0" err="1"/>
              <a:t>specification</a:t>
            </a:r>
            <a:r>
              <a:rPr lang="pl-PL" sz="1000" dirty="0"/>
              <a:t> </a:t>
            </a:r>
          </a:p>
          <a:p>
            <a:pPr marL="139700" indent="0">
              <a:buNone/>
            </a:pPr>
            <a:r>
              <a:rPr lang="pl-PL" sz="1000" dirty="0"/>
              <a:t>Source: Mathis R. L and Jackson J.J (1997) Human Resource Management, West Publishing Company</a:t>
            </a:r>
          </a:p>
        </p:txBody>
      </p:sp>
      <p:sp>
        <p:nvSpPr>
          <p:cNvPr id="4" name="3 CuadroTexto"/>
          <p:cNvSpPr txBox="1"/>
          <p:nvPr/>
        </p:nvSpPr>
        <p:spPr>
          <a:xfrm>
            <a:off x="502025" y="159026"/>
            <a:ext cx="2393576" cy="523220"/>
          </a:xfrm>
          <a:prstGeom prst="rect">
            <a:avLst/>
          </a:prstGeom>
          <a:noFill/>
        </p:spPr>
        <p:txBody>
          <a:bodyPr wrap="square" rtlCol="0">
            <a:spAutoFit/>
          </a:bodyPr>
          <a:lstStyle/>
          <a:p>
            <a:r>
              <a:rPr lang="es-ES" dirty="0"/>
              <a:t>Unit 1. </a:t>
            </a:r>
            <a:r>
              <a:rPr lang="pl-PL" dirty="0"/>
              <a:t>JOB ANALYSIS</a:t>
            </a:r>
            <a:endParaRPr lang="es-ES" dirty="0"/>
          </a:p>
          <a:p>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8" name="Diagram 7"/>
          <p:cNvGraphicFramePr/>
          <p:nvPr>
            <p:extLst>
              <p:ext uri="{D42A27DB-BD31-4B8C-83A1-F6EECF244321}">
                <p14:modId xmlns:p14="http://schemas.microsoft.com/office/powerpoint/2010/main" val="1265334691"/>
              </p:ext>
            </p:extLst>
          </p:nvPr>
        </p:nvGraphicFramePr>
        <p:xfrm>
          <a:off x="692984" y="1205256"/>
          <a:ext cx="2964616" cy="3185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Obraz 15"/>
          <p:cNvPicPr>
            <a:picLocks noChangeAspect="1"/>
          </p:cNvPicPr>
          <p:nvPr/>
        </p:nvPicPr>
        <p:blipFill rotWithShape="1">
          <a:blip r:embed="rId9">
            <a:extLst>
              <a:ext uri="{28A0092B-C50C-407E-A947-70E740481C1C}">
                <a14:useLocalDpi xmlns:a14="http://schemas.microsoft.com/office/drawing/2010/main" val="0"/>
              </a:ext>
            </a:extLst>
          </a:blip>
          <a:srcRect l="5020" t="9781" r="6727" b="5114"/>
          <a:stretch/>
        </p:blipFill>
        <p:spPr>
          <a:xfrm>
            <a:off x="5730280" y="895736"/>
            <a:ext cx="3051324" cy="3517580"/>
          </a:xfrm>
          <a:prstGeom prst="rect">
            <a:avLst/>
          </a:prstGeom>
        </p:spPr>
      </p:pic>
    </p:spTree>
    <p:extLst>
      <p:ext uri="{BB962C8B-B14F-4D97-AF65-F5344CB8AC3E}">
        <p14:creationId xmlns:p14="http://schemas.microsoft.com/office/powerpoint/2010/main" val="129489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b="0" dirty="0">
                <a:solidFill>
                  <a:srgbClr val="F24F4F"/>
                </a:solidFill>
                <a:latin typeface="Cambria" panose="02040503050406030204" pitchFamily="18" charset="0"/>
              </a:rPr>
              <a:t>ΜΟΝΆΔΑ 2. ΠΡΌΣΛΗΨΗ ΚΑΙ ΕΠΙΛΟΓΉ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4124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dirty="0">
                <a:solidFill>
                  <a:srgbClr val="F24F4F"/>
                </a:solidFill>
                <a:latin typeface="Cambria" panose="02040503050406030204" pitchFamily="18" charset="0"/>
              </a:rPr>
              <a:t>Η διαδικασία πρόσληψης και επιλογής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3" name="Schemat blokowy: dokument 2"/>
          <p:cNvSpPr/>
          <p:nvPr/>
        </p:nvSpPr>
        <p:spPr>
          <a:xfrm>
            <a:off x="969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Identify</a:t>
            </a:r>
            <a:r>
              <a:rPr lang="pl-PL" dirty="0"/>
              <a:t> </a:t>
            </a:r>
            <a:r>
              <a:rPr lang="pl-PL" dirty="0" err="1"/>
              <a:t>requirements</a:t>
            </a:r>
            <a:endParaRPr lang="pl-PL" dirty="0"/>
          </a:p>
        </p:txBody>
      </p:sp>
      <p:sp>
        <p:nvSpPr>
          <p:cNvPr id="10" name="Schemat blokowy: wiele dokumentów 9"/>
          <p:cNvSpPr/>
          <p:nvPr/>
        </p:nvSpPr>
        <p:spPr>
          <a:xfrm>
            <a:off x="969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Job </a:t>
            </a:r>
            <a:r>
              <a:rPr lang="pl-PL" sz="800" dirty="0" err="1"/>
              <a:t>description</a:t>
            </a:r>
            <a:endParaRPr lang="pl-PL" sz="800" dirty="0"/>
          </a:p>
          <a:p>
            <a:pPr algn="ctr"/>
            <a:r>
              <a:rPr lang="pl-PL" sz="800" dirty="0"/>
              <a:t>Person </a:t>
            </a:r>
            <a:r>
              <a:rPr lang="pl-PL" sz="800" dirty="0" err="1"/>
              <a:t>specification</a:t>
            </a:r>
            <a:endParaRPr lang="pl-PL" sz="800" dirty="0"/>
          </a:p>
          <a:p>
            <a:pPr algn="ctr"/>
            <a:r>
              <a:rPr lang="pl-PL" sz="800" dirty="0" err="1"/>
              <a:t>Terms</a:t>
            </a:r>
            <a:r>
              <a:rPr lang="pl-PL" sz="800" dirty="0"/>
              <a:t>&amp; </a:t>
            </a:r>
            <a:r>
              <a:rPr lang="pl-PL" sz="800" dirty="0" err="1"/>
              <a:t>conditions</a:t>
            </a:r>
            <a:endParaRPr lang="pl-PL" sz="800" dirty="0"/>
          </a:p>
        </p:txBody>
      </p:sp>
      <p:sp>
        <p:nvSpPr>
          <p:cNvPr id="11" name="Schemat blokowy: dokument 10"/>
          <p:cNvSpPr/>
          <p:nvPr/>
        </p:nvSpPr>
        <p:spPr>
          <a:xfrm>
            <a:off x="250413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Attract</a:t>
            </a:r>
            <a:r>
              <a:rPr lang="pl-PL" dirty="0"/>
              <a:t> </a:t>
            </a:r>
            <a:r>
              <a:rPr lang="pl-PL" dirty="0" err="1"/>
              <a:t>applicants</a:t>
            </a:r>
            <a:endParaRPr lang="pl-PL" dirty="0"/>
          </a:p>
        </p:txBody>
      </p:sp>
      <p:sp>
        <p:nvSpPr>
          <p:cNvPr id="12" name="Schemat blokowy: wiele dokumentów 11"/>
          <p:cNvSpPr/>
          <p:nvPr/>
        </p:nvSpPr>
        <p:spPr>
          <a:xfrm>
            <a:off x="250413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err="1"/>
              <a:t>Advert</a:t>
            </a:r>
            <a:r>
              <a:rPr lang="pl-PL" sz="800" dirty="0"/>
              <a:t>, </a:t>
            </a:r>
            <a:r>
              <a:rPr lang="pl-PL" sz="800" dirty="0" err="1"/>
              <a:t>search</a:t>
            </a:r>
            <a:r>
              <a:rPr lang="pl-PL" sz="800" dirty="0"/>
              <a:t> </a:t>
            </a:r>
            <a:r>
              <a:rPr lang="pl-PL" sz="800" dirty="0" err="1"/>
              <a:t>targets</a:t>
            </a:r>
            <a:r>
              <a:rPr lang="pl-PL" sz="800" dirty="0"/>
              <a:t>, </a:t>
            </a:r>
            <a:r>
              <a:rPr lang="pl-PL" sz="800" dirty="0" err="1"/>
              <a:t>candidate</a:t>
            </a:r>
            <a:r>
              <a:rPr lang="pl-PL" sz="800" dirty="0"/>
              <a:t> briefing</a:t>
            </a:r>
          </a:p>
        </p:txBody>
      </p:sp>
      <p:sp>
        <p:nvSpPr>
          <p:cNvPr id="13" name="Schemat blokowy: dokument 12"/>
          <p:cNvSpPr/>
          <p:nvPr/>
        </p:nvSpPr>
        <p:spPr>
          <a:xfrm>
            <a:off x="399765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Shortlist</a:t>
            </a:r>
            <a:endParaRPr lang="pl-PL" dirty="0"/>
          </a:p>
        </p:txBody>
      </p:sp>
      <p:sp>
        <p:nvSpPr>
          <p:cNvPr id="14" name="Schemat blokowy: wiele dokumentów 13"/>
          <p:cNvSpPr/>
          <p:nvPr/>
        </p:nvSpPr>
        <p:spPr>
          <a:xfrm>
            <a:off x="399765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a:t>Screening </a:t>
            </a:r>
            <a:r>
              <a:rPr lang="pl-PL" sz="800" dirty="0" err="1"/>
              <a:t>criteria</a:t>
            </a:r>
            <a:endParaRPr lang="pl-PL" sz="800" dirty="0"/>
          </a:p>
        </p:txBody>
      </p:sp>
      <p:sp>
        <p:nvSpPr>
          <p:cNvPr id="15" name="Schemat blokowy: dokument 14"/>
          <p:cNvSpPr/>
          <p:nvPr/>
        </p:nvSpPr>
        <p:spPr>
          <a:xfrm>
            <a:off x="553181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Apply</a:t>
            </a:r>
            <a:r>
              <a:rPr lang="pl-PL" dirty="0"/>
              <a:t> </a:t>
            </a:r>
            <a:r>
              <a:rPr lang="pl-PL" dirty="0" err="1"/>
              <a:t>selection</a:t>
            </a:r>
            <a:r>
              <a:rPr lang="pl-PL" dirty="0"/>
              <a:t> </a:t>
            </a:r>
            <a:r>
              <a:rPr lang="pl-PL" dirty="0" err="1"/>
              <a:t>process</a:t>
            </a:r>
            <a:endParaRPr lang="pl-PL" dirty="0"/>
          </a:p>
        </p:txBody>
      </p:sp>
      <p:sp>
        <p:nvSpPr>
          <p:cNvPr id="16" name="Schemat blokowy: wiele dokumentów 15"/>
          <p:cNvSpPr/>
          <p:nvPr/>
        </p:nvSpPr>
        <p:spPr>
          <a:xfrm>
            <a:off x="553181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err="1"/>
              <a:t>Process</a:t>
            </a:r>
            <a:r>
              <a:rPr lang="pl-PL" sz="800" dirty="0"/>
              <a:t> design, </a:t>
            </a:r>
            <a:r>
              <a:rPr lang="pl-PL" sz="800" dirty="0" err="1"/>
              <a:t>Selection</a:t>
            </a:r>
            <a:r>
              <a:rPr lang="pl-PL" sz="800" dirty="0"/>
              <a:t> </a:t>
            </a:r>
            <a:r>
              <a:rPr lang="pl-PL" sz="800" dirty="0" err="1"/>
              <a:t>criteria</a:t>
            </a:r>
            <a:r>
              <a:rPr lang="pl-PL" sz="800" dirty="0"/>
              <a:t>, </a:t>
            </a:r>
            <a:r>
              <a:rPr lang="pl-PL" sz="800" dirty="0" err="1"/>
              <a:t>Basis</a:t>
            </a:r>
            <a:r>
              <a:rPr lang="pl-PL" sz="800" dirty="0"/>
              <a:t> of </a:t>
            </a:r>
            <a:r>
              <a:rPr lang="pl-PL" sz="800" dirty="0" err="1"/>
              <a:t>measurement</a:t>
            </a:r>
            <a:endParaRPr lang="pl-PL" sz="800" dirty="0"/>
          </a:p>
        </p:txBody>
      </p:sp>
      <p:sp>
        <p:nvSpPr>
          <p:cNvPr id="17" name="Schemat blokowy: dokument 16"/>
          <p:cNvSpPr/>
          <p:nvPr/>
        </p:nvSpPr>
        <p:spPr>
          <a:xfrm>
            <a:off x="7065975" y="2307298"/>
            <a:ext cx="1264920" cy="914400"/>
          </a:xfrm>
          <a:prstGeom prst="flowChartDocumen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Offer</a:t>
            </a:r>
            <a:endParaRPr lang="pl-PL" dirty="0"/>
          </a:p>
        </p:txBody>
      </p:sp>
      <p:sp>
        <p:nvSpPr>
          <p:cNvPr id="18" name="Schemat blokowy: wiele dokumentów 17"/>
          <p:cNvSpPr/>
          <p:nvPr/>
        </p:nvSpPr>
        <p:spPr>
          <a:xfrm>
            <a:off x="7065975" y="3352449"/>
            <a:ext cx="1264920" cy="988690"/>
          </a:xfrm>
          <a:prstGeom prst="flowChartMultidocumen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800" dirty="0" err="1"/>
              <a:t>Offer</a:t>
            </a:r>
            <a:r>
              <a:rPr lang="pl-PL" sz="800" dirty="0"/>
              <a:t> </a:t>
            </a:r>
            <a:r>
              <a:rPr lang="pl-PL" sz="800" dirty="0" err="1"/>
              <a:t>letter</a:t>
            </a:r>
            <a:endParaRPr lang="pl-PL" sz="800" dirty="0"/>
          </a:p>
          <a:p>
            <a:pPr algn="ctr"/>
            <a:r>
              <a:rPr lang="pl-PL" sz="800" dirty="0" err="1"/>
              <a:t>Terms&amp;Conditions</a:t>
            </a:r>
            <a:r>
              <a:rPr lang="pl-PL" sz="800" dirty="0"/>
              <a:t>, </a:t>
            </a:r>
            <a:r>
              <a:rPr lang="pl-PL" sz="800" dirty="0" err="1"/>
              <a:t>benefits</a:t>
            </a:r>
            <a:r>
              <a:rPr lang="pl-PL" sz="800" dirty="0"/>
              <a:t>, </a:t>
            </a:r>
            <a:r>
              <a:rPr lang="pl-PL" sz="800" dirty="0" err="1"/>
              <a:t>Bodes</a:t>
            </a:r>
            <a:r>
              <a:rPr lang="pl-PL" sz="800" dirty="0"/>
              <a:t> of </a:t>
            </a:r>
            <a:r>
              <a:rPr lang="pl-PL" sz="800" dirty="0" err="1"/>
              <a:t>conduct</a:t>
            </a:r>
            <a:endParaRPr lang="pl-PL" sz="800" dirty="0"/>
          </a:p>
        </p:txBody>
      </p:sp>
      <p:sp>
        <p:nvSpPr>
          <p:cNvPr id="19" name="Objaśnienie w chmurce 18"/>
          <p:cNvSpPr/>
          <p:nvPr/>
        </p:nvSpPr>
        <p:spPr>
          <a:xfrm>
            <a:off x="432450" y="1082042"/>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Current</a:t>
            </a:r>
            <a:r>
              <a:rPr lang="pl-PL" dirty="0"/>
              <a:t> </a:t>
            </a:r>
            <a:r>
              <a:rPr lang="pl-PL" dirty="0" err="1"/>
              <a:t>needs</a:t>
            </a:r>
            <a:r>
              <a:rPr lang="pl-PL" dirty="0"/>
              <a:t>? </a:t>
            </a:r>
            <a:r>
              <a:rPr lang="pl-PL" dirty="0" err="1"/>
              <a:t>Cost</a:t>
            </a:r>
            <a:r>
              <a:rPr lang="pl-PL" dirty="0"/>
              <a:t>/ benefit </a:t>
            </a:r>
            <a:r>
              <a:rPr lang="pl-PL" dirty="0" err="1"/>
              <a:t>Future</a:t>
            </a:r>
            <a:r>
              <a:rPr lang="pl-PL" dirty="0"/>
              <a:t> </a:t>
            </a:r>
            <a:r>
              <a:rPr lang="pl-PL" dirty="0" err="1"/>
              <a:t>needs</a:t>
            </a:r>
            <a:endParaRPr lang="pl-PL" dirty="0"/>
          </a:p>
        </p:txBody>
      </p:sp>
      <p:sp>
        <p:nvSpPr>
          <p:cNvPr id="22" name="Objaśnienie w chmurce 21"/>
          <p:cNvSpPr/>
          <p:nvPr/>
        </p:nvSpPr>
        <p:spPr>
          <a:xfrm>
            <a:off x="2130755" y="1065846"/>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err="1"/>
              <a:t>Internal</a:t>
            </a:r>
            <a:r>
              <a:rPr lang="pl-PL" sz="1100" dirty="0"/>
              <a:t>/</a:t>
            </a:r>
            <a:r>
              <a:rPr lang="pl-PL" sz="1100" dirty="0" err="1"/>
              <a:t>external</a:t>
            </a:r>
            <a:r>
              <a:rPr lang="pl-PL" sz="1100" dirty="0"/>
              <a:t> </a:t>
            </a:r>
            <a:r>
              <a:rPr lang="pl-PL" sz="1100" dirty="0" err="1"/>
              <a:t>Advertise</a:t>
            </a:r>
            <a:r>
              <a:rPr lang="pl-PL" sz="1100" dirty="0"/>
              <a:t> </a:t>
            </a:r>
            <a:r>
              <a:rPr lang="pl-PL" sz="1100" dirty="0" err="1"/>
              <a:t>where</a:t>
            </a:r>
            <a:r>
              <a:rPr lang="pl-PL" sz="1100" dirty="0"/>
              <a:t>? </a:t>
            </a:r>
            <a:r>
              <a:rPr lang="pl-PL" sz="1100" dirty="0" err="1"/>
              <a:t>Outsource</a:t>
            </a:r>
            <a:r>
              <a:rPr lang="pl-PL" sz="1100" dirty="0"/>
              <a:t> vs. </a:t>
            </a:r>
            <a:r>
              <a:rPr lang="pl-PL" sz="1100" dirty="0" err="1"/>
              <a:t>Inhouse</a:t>
            </a:r>
            <a:r>
              <a:rPr lang="pl-PL" sz="1100" dirty="0"/>
              <a:t> CV </a:t>
            </a:r>
            <a:r>
              <a:rPr lang="pl-PL" sz="1100" dirty="0" err="1"/>
              <a:t>accepted</a:t>
            </a:r>
            <a:r>
              <a:rPr lang="pl-PL" sz="1100" dirty="0"/>
              <a:t>?</a:t>
            </a:r>
          </a:p>
        </p:txBody>
      </p:sp>
      <p:sp>
        <p:nvSpPr>
          <p:cNvPr id="24" name="Objaśnienie w chmurce 23"/>
          <p:cNvSpPr/>
          <p:nvPr/>
        </p:nvSpPr>
        <p:spPr>
          <a:xfrm>
            <a:off x="3794565" y="1090524"/>
            <a:ext cx="173725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err="1"/>
              <a:t>Who</a:t>
            </a:r>
            <a:r>
              <a:rPr lang="pl-PL" sz="1100" dirty="0"/>
              <a:t> </a:t>
            </a:r>
            <a:r>
              <a:rPr lang="pl-PL" sz="1100" dirty="0" err="1"/>
              <a:t>screens</a:t>
            </a:r>
            <a:r>
              <a:rPr lang="pl-PL" sz="1100" dirty="0"/>
              <a:t>? </a:t>
            </a:r>
            <a:r>
              <a:rPr lang="pl-PL" sz="1100" dirty="0" err="1"/>
              <a:t>Size</a:t>
            </a:r>
            <a:r>
              <a:rPr lang="pl-PL" sz="1100" dirty="0"/>
              <a:t> of </a:t>
            </a:r>
            <a:r>
              <a:rPr lang="pl-PL" sz="1100" dirty="0" err="1"/>
              <a:t>shortlist</a:t>
            </a:r>
            <a:endParaRPr lang="pl-PL" sz="1100" dirty="0"/>
          </a:p>
        </p:txBody>
      </p:sp>
      <p:sp>
        <p:nvSpPr>
          <p:cNvPr id="25" name="Objaśnienie w chmurce 24"/>
          <p:cNvSpPr/>
          <p:nvPr/>
        </p:nvSpPr>
        <p:spPr>
          <a:xfrm>
            <a:off x="5208950" y="1065706"/>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err="1"/>
              <a:t>Who</a:t>
            </a:r>
            <a:r>
              <a:rPr lang="pl-PL" sz="1100" dirty="0"/>
              <a:t> </a:t>
            </a:r>
            <a:r>
              <a:rPr lang="pl-PL" sz="1100" dirty="0" err="1"/>
              <a:t>selects</a:t>
            </a:r>
            <a:r>
              <a:rPr lang="pl-PL" sz="1100" dirty="0"/>
              <a:t>? </a:t>
            </a:r>
          </a:p>
          <a:p>
            <a:pPr algn="ctr"/>
            <a:r>
              <a:rPr lang="pl-PL" sz="1100" dirty="0"/>
              <a:t>Manager </a:t>
            </a:r>
            <a:r>
              <a:rPr lang="pl-PL" sz="1100" dirty="0" err="1"/>
              <a:t>responsibiity</a:t>
            </a:r>
            <a:r>
              <a:rPr lang="pl-PL" sz="1100" dirty="0"/>
              <a:t>? </a:t>
            </a:r>
            <a:r>
              <a:rPr lang="pl-PL" sz="1100" dirty="0" err="1"/>
              <a:t>Centralization</a:t>
            </a:r>
            <a:r>
              <a:rPr lang="pl-PL" sz="1100" dirty="0"/>
              <a:t>?</a:t>
            </a:r>
          </a:p>
        </p:txBody>
      </p:sp>
      <p:sp>
        <p:nvSpPr>
          <p:cNvPr id="26" name="Objaśnienie w chmurce 25"/>
          <p:cNvSpPr/>
          <p:nvPr/>
        </p:nvSpPr>
        <p:spPr>
          <a:xfrm>
            <a:off x="6820620" y="1090524"/>
            <a:ext cx="2011680" cy="1051605"/>
          </a:xfrm>
          <a:prstGeom prst="cloud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dirty="0" err="1"/>
              <a:t>Conditional</a:t>
            </a:r>
            <a:r>
              <a:rPr lang="pl-PL" sz="1100" dirty="0"/>
              <a:t> on </a:t>
            </a:r>
            <a:r>
              <a:rPr lang="pl-PL" sz="1100" dirty="0" err="1"/>
              <a:t>references</a:t>
            </a:r>
            <a:r>
              <a:rPr lang="pl-PL" sz="1100" dirty="0"/>
              <a:t>? </a:t>
            </a:r>
            <a:r>
              <a:rPr lang="pl-PL" sz="1100" dirty="0" err="1"/>
              <a:t>Health</a:t>
            </a:r>
            <a:r>
              <a:rPr lang="pl-PL" sz="1100" dirty="0"/>
              <a:t> screening?</a:t>
            </a:r>
          </a:p>
        </p:txBody>
      </p:sp>
      <p:sp>
        <p:nvSpPr>
          <p:cNvPr id="23" name="3 CuadroTexto"/>
          <p:cNvSpPr txBox="1"/>
          <p:nvPr/>
        </p:nvSpPr>
        <p:spPr>
          <a:xfrm>
            <a:off x="324873" y="239708"/>
            <a:ext cx="3657847" cy="307777"/>
          </a:xfrm>
          <a:prstGeom prst="rect">
            <a:avLst/>
          </a:prstGeom>
          <a:noFill/>
        </p:spPr>
        <p:txBody>
          <a:bodyPr wrap="square" rtlCol="0">
            <a:spAutoFit/>
          </a:bodyPr>
          <a:lstStyle/>
          <a:p>
            <a:r>
              <a:rPr lang="es-ES" dirty="0"/>
              <a:t>Unit </a:t>
            </a:r>
            <a:r>
              <a:rPr lang="pl-PL" dirty="0"/>
              <a:t>2</a:t>
            </a:r>
            <a:r>
              <a:rPr lang="es-ES" dirty="0"/>
              <a:t>. </a:t>
            </a:r>
            <a:r>
              <a:rPr lang="en-US" dirty="0"/>
              <a:t>RECRUITMENT AND SELECTION</a:t>
            </a:r>
            <a:endParaRPr lang="es-ES" dirty="0"/>
          </a:p>
        </p:txBody>
      </p:sp>
    </p:spTree>
    <p:extLst>
      <p:ext uri="{BB962C8B-B14F-4D97-AF65-F5344CB8AC3E}">
        <p14:creationId xmlns:p14="http://schemas.microsoft.com/office/powerpoint/2010/main" val="257968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l-GR" dirty="0">
                <a:solidFill>
                  <a:srgbClr val="F24F4F"/>
                </a:solidFill>
                <a:latin typeface="Cambria" panose="02040503050406030204" pitchFamily="18" charset="0"/>
              </a:rPr>
              <a:t>Οι μέθοδοι πρόσληψης
</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
        <p:nvSpPr>
          <p:cNvPr id="9" name="Elipsa 8"/>
          <p:cNvSpPr/>
          <p:nvPr/>
        </p:nvSpPr>
        <p:spPr>
          <a:xfrm>
            <a:off x="1543694" y="939482"/>
            <a:ext cx="5689600" cy="3695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200" dirty="0"/>
          </a:p>
        </p:txBody>
      </p:sp>
      <p:cxnSp>
        <p:nvCxnSpPr>
          <p:cNvPr id="21" name="Łącznik prosty 20"/>
          <p:cNvCxnSpPr/>
          <p:nvPr/>
        </p:nvCxnSpPr>
        <p:spPr>
          <a:xfrm>
            <a:off x="2804160" y="1256594"/>
            <a:ext cx="3183343" cy="302440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a:stCxn id="9" idx="0"/>
            <a:endCxn id="9" idx="4"/>
          </p:cNvCxnSpPr>
          <p:nvPr/>
        </p:nvCxnSpPr>
        <p:spPr>
          <a:xfrm>
            <a:off x="4388494" y="939482"/>
            <a:ext cx="0" cy="3695195"/>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flipV="1">
            <a:off x="1657551" y="2210322"/>
            <a:ext cx="5351378" cy="106172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Łącznik prosty 32"/>
          <p:cNvCxnSpPr/>
          <p:nvPr/>
        </p:nvCxnSpPr>
        <p:spPr>
          <a:xfrm flipV="1">
            <a:off x="2804160" y="1225385"/>
            <a:ext cx="3058160" cy="310030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4" name="Łącznik prosty 43"/>
          <p:cNvCxnSpPr/>
          <p:nvPr/>
        </p:nvCxnSpPr>
        <p:spPr>
          <a:xfrm>
            <a:off x="1793240" y="2095569"/>
            <a:ext cx="5272735" cy="1179036"/>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8" name="Elipsa 47"/>
          <p:cNvSpPr/>
          <p:nvPr/>
        </p:nvSpPr>
        <p:spPr>
          <a:xfrm>
            <a:off x="3811795" y="2194560"/>
            <a:ext cx="1141205" cy="101092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050" dirty="0" err="1"/>
              <a:t>Attracting</a:t>
            </a:r>
            <a:r>
              <a:rPr lang="pl-PL" sz="1050" dirty="0"/>
              <a:t> the ‚</a:t>
            </a:r>
            <a:r>
              <a:rPr lang="pl-PL" sz="1050" dirty="0" err="1"/>
              <a:t>right</a:t>
            </a:r>
            <a:r>
              <a:rPr lang="pl-PL" sz="1050" dirty="0"/>
              <a:t>’ </a:t>
            </a:r>
            <a:r>
              <a:rPr lang="pl-PL" sz="1050" dirty="0" err="1"/>
              <a:t>applicants</a:t>
            </a:r>
            <a:endParaRPr lang="pl-PL" sz="1050" dirty="0"/>
          </a:p>
        </p:txBody>
      </p:sp>
      <p:sp>
        <p:nvSpPr>
          <p:cNvPr id="49" name="pole tekstowe 48"/>
          <p:cNvSpPr txBox="1"/>
          <p:nvPr/>
        </p:nvSpPr>
        <p:spPr>
          <a:xfrm>
            <a:off x="3228570" y="1166112"/>
            <a:ext cx="1263342" cy="738664"/>
          </a:xfrm>
          <a:prstGeom prst="rect">
            <a:avLst/>
          </a:prstGeom>
          <a:noFill/>
        </p:spPr>
        <p:txBody>
          <a:bodyPr wrap="square" rtlCol="0">
            <a:spAutoFit/>
          </a:bodyPr>
          <a:lstStyle/>
          <a:p>
            <a:r>
              <a:rPr lang="pl-PL" dirty="0"/>
              <a:t>Online </a:t>
            </a:r>
            <a:r>
              <a:rPr lang="el-GR" dirty="0"/>
              <a:t>διαφήμιση
</a:t>
            </a:r>
            <a:endParaRPr lang="pl-PL" dirty="0"/>
          </a:p>
        </p:txBody>
      </p:sp>
      <p:sp>
        <p:nvSpPr>
          <p:cNvPr id="50" name="pole tekstowe 49"/>
          <p:cNvSpPr txBox="1"/>
          <p:nvPr/>
        </p:nvSpPr>
        <p:spPr>
          <a:xfrm>
            <a:off x="4429607" y="1162139"/>
            <a:ext cx="1263342" cy="738664"/>
          </a:xfrm>
          <a:prstGeom prst="rect">
            <a:avLst/>
          </a:prstGeom>
          <a:noFill/>
        </p:spPr>
        <p:txBody>
          <a:bodyPr wrap="square" rtlCol="0">
            <a:spAutoFit/>
          </a:bodyPr>
          <a:lstStyle/>
          <a:p>
            <a:r>
              <a:rPr lang="el-GR" dirty="0"/>
              <a:t>Αγγελία στον τοπικό τύπο
</a:t>
            </a:r>
            <a:endParaRPr lang="pl-PL" dirty="0"/>
          </a:p>
        </p:txBody>
      </p:sp>
      <p:sp>
        <p:nvSpPr>
          <p:cNvPr id="51" name="pole tekstowe 50"/>
          <p:cNvSpPr txBox="1"/>
          <p:nvPr/>
        </p:nvSpPr>
        <p:spPr>
          <a:xfrm>
            <a:off x="5442663" y="1684539"/>
            <a:ext cx="1551283" cy="738664"/>
          </a:xfrm>
          <a:prstGeom prst="rect">
            <a:avLst/>
          </a:prstGeom>
          <a:noFill/>
        </p:spPr>
        <p:txBody>
          <a:bodyPr wrap="square" rtlCol="0">
            <a:spAutoFit/>
          </a:bodyPr>
          <a:lstStyle/>
          <a:p>
            <a:r>
              <a:rPr lang="el-GR" dirty="0"/>
              <a:t>Αγγελία στον εθνικό τύπο
</a:t>
            </a:r>
            <a:endParaRPr lang="pl-PL" dirty="0"/>
          </a:p>
        </p:txBody>
      </p:sp>
      <p:sp>
        <p:nvSpPr>
          <p:cNvPr id="52" name="pole tekstowe 51"/>
          <p:cNvSpPr txBox="1"/>
          <p:nvPr/>
        </p:nvSpPr>
        <p:spPr>
          <a:xfrm>
            <a:off x="5848353" y="2457709"/>
            <a:ext cx="1263342" cy="738664"/>
          </a:xfrm>
          <a:prstGeom prst="rect">
            <a:avLst/>
          </a:prstGeom>
          <a:noFill/>
        </p:spPr>
        <p:txBody>
          <a:bodyPr wrap="square" rtlCol="0">
            <a:spAutoFit/>
          </a:bodyPr>
          <a:lstStyle/>
          <a:p>
            <a:r>
              <a:rPr lang="el-GR" dirty="0"/>
              <a:t>Αγγελία σε περιοδικά
</a:t>
            </a:r>
            <a:endParaRPr lang="pl-PL" dirty="0"/>
          </a:p>
        </p:txBody>
      </p:sp>
      <p:sp>
        <p:nvSpPr>
          <p:cNvPr id="53" name="pole tekstowe 52"/>
          <p:cNvSpPr txBox="1"/>
          <p:nvPr/>
        </p:nvSpPr>
        <p:spPr>
          <a:xfrm>
            <a:off x="5506793" y="3192428"/>
            <a:ext cx="1263342" cy="738664"/>
          </a:xfrm>
          <a:prstGeom prst="rect">
            <a:avLst/>
          </a:prstGeom>
          <a:noFill/>
        </p:spPr>
        <p:txBody>
          <a:bodyPr wrap="square" rtlCol="0">
            <a:spAutoFit/>
          </a:bodyPr>
          <a:lstStyle/>
          <a:p>
            <a:r>
              <a:rPr lang="el-GR" dirty="0"/>
              <a:t>Εκτελεστική Αναζήτηση
</a:t>
            </a:r>
            <a:endParaRPr lang="pl-PL" dirty="0"/>
          </a:p>
        </p:txBody>
      </p:sp>
      <p:sp>
        <p:nvSpPr>
          <p:cNvPr id="54" name="pole tekstowe 53"/>
          <p:cNvSpPr txBox="1"/>
          <p:nvPr/>
        </p:nvSpPr>
        <p:spPr>
          <a:xfrm>
            <a:off x="4441551" y="3802467"/>
            <a:ext cx="1263342" cy="738664"/>
          </a:xfrm>
          <a:prstGeom prst="rect">
            <a:avLst/>
          </a:prstGeom>
          <a:noFill/>
        </p:spPr>
        <p:txBody>
          <a:bodyPr wrap="square" rtlCol="0">
            <a:spAutoFit/>
          </a:bodyPr>
          <a:lstStyle/>
          <a:p>
            <a:r>
              <a:rPr lang="el-GR" dirty="0"/>
              <a:t>Πρακτορείο ή </a:t>
            </a:r>
            <a:r>
              <a:rPr lang="pl-PL" dirty="0"/>
              <a:t>jobcentre
</a:t>
            </a:r>
          </a:p>
        </p:txBody>
      </p:sp>
      <p:sp>
        <p:nvSpPr>
          <p:cNvPr id="55" name="pole tekstowe 54"/>
          <p:cNvSpPr txBox="1"/>
          <p:nvPr/>
        </p:nvSpPr>
        <p:spPr>
          <a:xfrm>
            <a:off x="2304136" y="1635382"/>
            <a:ext cx="1133607" cy="738664"/>
          </a:xfrm>
          <a:prstGeom prst="rect">
            <a:avLst/>
          </a:prstGeom>
          <a:noFill/>
        </p:spPr>
        <p:txBody>
          <a:bodyPr wrap="square" rtlCol="0">
            <a:spAutoFit/>
          </a:bodyPr>
          <a:lstStyle/>
          <a:p>
            <a:r>
              <a:rPr lang="el-GR" dirty="0"/>
              <a:t>Ραδιόφωνο/άλλα μέσα
</a:t>
            </a:r>
            <a:endParaRPr lang="pl-PL" dirty="0"/>
          </a:p>
        </p:txBody>
      </p:sp>
      <p:sp>
        <p:nvSpPr>
          <p:cNvPr id="56" name="pole tekstowe 55"/>
          <p:cNvSpPr txBox="1"/>
          <p:nvPr/>
        </p:nvSpPr>
        <p:spPr>
          <a:xfrm>
            <a:off x="1762435" y="2340193"/>
            <a:ext cx="1263342" cy="738664"/>
          </a:xfrm>
          <a:prstGeom prst="rect">
            <a:avLst/>
          </a:prstGeom>
          <a:noFill/>
        </p:spPr>
        <p:txBody>
          <a:bodyPr wrap="square" rtlCol="0">
            <a:spAutoFit/>
          </a:bodyPr>
          <a:lstStyle/>
          <a:p>
            <a:r>
              <a:rPr lang="pl-PL" dirty="0"/>
              <a:t>Woud </a:t>
            </a:r>
            <a:r>
              <a:rPr lang="el-GR" dirty="0"/>
              <a:t>του στόματος
</a:t>
            </a:r>
            <a:endParaRPr lang="pl-PL" dirty="0"/>
          </a:p>
        </p:txBody>
      </p:sp>
      <p:sp>
        <p:nvSpPr>
          <p:cNvPr id="57" name="pole tekstowe 56"/>
          <p:cNvSpPr txBox="1"/>
          <p:nvPr/>
        </p:nvSpPr>
        <p:spPr>
          <a:xfrm>
            <a:off x="2290989" y="3294126"/>
            <a:ext cx="1263342" cy="738664"/>
          </a:xfrm>
          <a:prstGeom prst="rect">
            <a:avLst/>
          </a:prstGeom>
          <a:noFill/>
        </p:spPr>
        <p:txBody>
          <a:bodyPr wrap="square" rtlCol="0">
            <a:spAutoFit/>
          </a:bodyPr>
          <a:lstStyle/>
          <a:p>
            <a:r>
              <a:rPr lang="el-GR" dirty="0"/>
              <a:t>Εσωτερική αγγελία
</a:t>
            </a:r>
            <a:endParaRPr lang="pl-PL" dirty="0"/>
          </a:p>
        </p:txBody>
      </p:sp>
      <p:sp>
        <p:nvSpPr>
          <p:cNvPr id="58" name="pole tekstowe 57"/>
          <p:cNvSpPr txBox="1"/>
          <p:nvPr/>
        </p:nvSpPr>
        <p:spPr>
          <a:xfrm>
            <a:off x="3301882" y="3808126"/>
            <a:ext cx="1263342" cy="954107"/>
          </a:xfrm>
          <a:prstGeom prst="rect">
            <a:avLst/>
          </a:prstGeom>
          <a:noFill/>
        </p:spPr>
        <p:txBody>
          <a:bodyPr wrap="square" rtlCol="0">
            <a:spAutoFit/>
          </a:bodyPr>
          <a:lstStyle/>
          <a:p>
            <a:r>
              <a:rPr lang="el-GR" dirty="0"/>
              <a:t>Τώρα </a:t>
            </a:r>
            <a:r>
              <a:rPr lang="pl-PL" dirty="0"/>
              <a:t>Recruting </a:t>
            </a:r>
            <a:r>
              <a:rPr lang="el-GR" dirty="0"/>
              <a:t>πανό
</a:t>
            </a:r>
            <a:endParaRPr lang="pl-PL" dirty="0"/>
          </a:p>
        </p:txBody>
      </p:sp>
      <p:sp>
        <p:nvSpPr>
          <p:cNvPr id="60" name="Objaśnienie w chmurce 59"/>
          <p:cNvSpPr/>
          <p:nvPr/>
        </p:nvSpPr>
        <p:spPr>
          <a:xfrm>
            <a:off x="7380895" y="1699890"/>
            <a:ext cx="1539585" cy="1174358"/>
          </a:xfrm>
          <a:prstGeom prst="cloudCallout">
            <a:avLst>
              <a:gd name="adj1" fmla="val -44590"/>
              <a:gd name="adj2" fmla="val 56011"/>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Επίσημη
</a:t>
            </a:r>
            <a:endParaRPr lang="pl-PL" dirty="0"/>
          </a:p>
        </p:txBody>
      </p:sp>
      <p:sp>
        <p:nvSpPr>
          <p:cNvPr id="62" name="Objaśnienie w chmurce 61"/>
          <p:cNvSpPr/>
          <p:nvPr/>
        </p:nvSpPr>
        <p:spPr>
          <a:xfrm>
            <a:off x="115152" y="3086783"/>
            <a:ext cx="1266608" cy="827194"/>
          </a:xfrm>
          <a:prstGeom prst="cloudCallout">
            <a:avLst>
              <a:gd name="adj1" fmla="val 69934"/>
              <a:gd name="adj2" fmla="val -8530"/>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Άτυπη
</a:t>
            </a:r>
            <a:endParaRPr lang="pl-PL" dirty="0"/>
          </a:p>
        </p:txBody>
      </p:sp>
      <p:sp>
        <p:nvSpPr>
          <p:cNvPr id="63" name="3 CuadroTexto"/>
          <p:cNvSpPr txBox="1"/>
          <p:nvPr/>
        </p:nvSpPr>
        <p:spPr>
          <a:xfrm>
            <a:off x="324873" y="239708"/>
            <a:ext cx="3657847" cy="307777"/>
          </a:xfrm>
          <a:prstGeom prst="rect">
            <a:avLst/>
          </a:prstGeom>
          <a:noFill/>
        </p:spPr>
        <p:txBody>
          <a:bodyPr wrap="square" rtlCol="0">
            <a:spAutoFit/>
          </a:bodyPr>
          <a:lstStyle/>
          <a:p>
            <a:r>
              <a:rPr lang="es-ES" dirty="0"/>
              <a:t>Unit </a:t>
            </a:r>
            <a:r>
              <a:rPr lang="pl-PL" dirty="0"/>
              <a:t>2</a:t>
            </a:r>
            <a:r>
              <a:rPr lang="es-ES" dirty="0"/>
              <a:t>. </a:t>
            </a:r>
            <a:r>
              <a:rPr lang="en-US" dirty="0"/>
              <a:t>RECRUITMENT AND SELECTION</a:t>
            </a:r>
            <a:endParaRPr lang="es-ES" dirty="0"/>
          </a:p>
        </p:txBody>
      </p:sp>
    </p:spTree>
    <p:extLst>
      <p:ext uri="{BB962C8B-B14F-4D97-AF65-F5344CB8AC3E}">
        <p14:creationId xmlns:p14="http://schemas.microsoft.com/office/powerpoint/2010/main" val="363272338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3150</TotalTime>
  <Words>2298</Words>
  <Application>Microsoft Office PowerPoint</Application>
  <PresentationFormat>On-screen Show (16:9)</PresentationFormat>
  <Paragraphs>196</Paragraphs>
  <Slides>20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EB Garamond Medium</vt:lpstr>
      <vt:lpstr>Century Gothic</vt:lpstr>
      <vt:lpstr>Garamond</vt:lpstr>
      <vt:lpstr>Trebuchet MS</vt:lpstr>
      <vt:lpstr>Calibri</vt:lpstr>
      <vt:lpstr>Cambria</vt:lpstr>
      <vt:lpstr>Arial</vt:lpstr>
      <vt:lpstr>EB Garamond</vt:lpstr>
      <vt:lpstr>Simple Light</vt:lpstr>
      <vt:lpstr> ARTCademy “Arts and Crafts Academy”</vt:lpstr>
      <vt:lpstr>Ενότητα 4,1.  ΔΙΑΧΕΊΡΙΣΗ ΑΝΘΡΏΠΙΝΟΥ ΔΥΝΑΜΙΚΟΎ
</vt:lpstr>
      <vt:lpstr>ΜΟΝΆΔΑ 1. ΑΝΆΛΥΣΗ ΕΡΓΑΣΊΑς 
</vt:lpstr>
      <vt:lpstr>Η διαδικασία πρόσληψης και επιλογής
</vt:lpstr>
      <vt:lpstr>Ανάλυση εργασίας
</vt:lpstr>
      <vt:lpstr>Διαδικασία ανάλυσης εργασίας
</vt:lpstr>
      <vt:lpstr>ΜΟΝΆΔΑ 2. ΠΡΌΣΛΗΨΗ ΚΑΙ ΕΠΙΛΟΓΉ  
</vt:lpstr>
      <vt:lpstr>Η διαδικασία πρόσληψης και επιλογής
</vt:lpstr>
      <vt:lpstr>Οι μέθοδοι πρόσληψης
</vt:lpstr>
      <vt:lpstr>Διαδικασία επιλογής
</vt:lpstr>
      <vt:lpstr>ΜΟΝΆΔΑ 3. ΕΚΠΑΙΔΕΥΣΗ ΚΑΙ ΑΝΑΠΤΥΞΗΣ 
</vt:lpstr>
      <vt:lpstr>Κύκλος εκπαίδευσης 
</vt:lpstr>
      <vt:lpstr>Μέθοδοι εκπαίδευσης
</vt:lpstr>
      <vt:lpstr>ΜΟΝΆΔΑ 4. ΔΙΑΧΕΊΡΙΣΗ ΑΠΌΔΟΣΗΣ
</vt:lpstr>
      <vt:lpstr>Διαχείρηση Απόδοσης</vt:lpstr>
      <vt:lpstr>Effective appraisal</vt:lpstr>
      <vt:lpstr>ΕΝΟΤΗΤΑ 5. Ανταμείβοντας </vt:lpstr>
      <vt:lpstr>Internal structure of an employee compensation  </vt:lpstr>
      <vt:lpstr>Συνολική ανταμοιβή  
</vt:lpstr>
      <vt:lpstr>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Demetra Panaretou</cp:lastModifiedBy>
  <cp:revision>106</cp:revision>
  <dcterms:modified xsi:type="dcterms:W3CDTF">2020-02-20T10:17:12Z</dcterms:modified>
</cp:coreProperties>
</file>